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notesMasterIdLst>
    <p:notesMasterId r:id="rId32"/>
  </p:notesMasterIdLst>
  <p:sldIdLst>
    <p:sldId id="257" r:id="rId2"/>
    <p:sldId id="326" r:id="rId3"/>
    <p:sldId id="283" r:id="rId4"/>
    <p:sldId id="328" r:id="rId5"/>
    <p:sldId id="327" r:id="rId6"/>
    <p:sldId id="329" r:id="rId7"/>
    <p:sldId id="331" r:id="rId8"/>
    <p:sldId id="330" r:id="rId9"/>
    <p:sldId id="332" r:id="rId10"/>
    <p:sldId id="334" r:id="rId11"/>
    <p:sldId id="333" r:id="rId12"/>
    <p:sldId id="335" r:id="rId13"/>
    <p:sldId id="336" r:id="rId14"/>
    <p:sldId id="337" r:id="rId15"/>
    <p:sldId id="338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7" r:id="rId24"/>
    <p:sldId id="346" r:id="rId25"/>
    <p:sldId id="348" r:id="rId26"/>
    <p:sldId id="349" r:id="rId27"/>
    <p:sldId id="350" r:id="rId28"/>
    <p:sldId id="304" r:id="rId29"/>
    <p:sldId id="325" r:id="rId30"/>
    <p:sldId id="282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5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270817\Desktop\IIIBF\CeWM-New\Marvelous%20Pious%20Foundations%20(Waqfs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7F6-4C8F-A1C2-B87D95ED87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7F6-4C8F-A1C2-B87D95ED87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7F6-4C8F-A1C2-B87D95ED87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7F6-4C8F-A1C2-B87D95ED87C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7F6-4C8F-A1C2-B87D95ED87C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7F6-4C8F-A1C2-B87D95ED87C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7F6-4C8F-A1C2-B87D95ED87C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77F6-4C8F-A1C2-B87D95ED87C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77F6-4C8F-A1C2-B87D95ED87C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77F6-4C8F-A1C2-B87D95ED87CC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77F6-4C8F-A1C2-B87D95ED87CC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77F6-4C8F-A1C2-B87D95ED87C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Sheet3!$K$7:$K$18</c:f>
              <c:strCache>
                <c:ptCount val="12"/>
                <c:pt idx="0">
                  <c:v>SDG1</c:v>
                </c:pt>
                <c:pt idx="1">
                  <c:v>SDG2</c:v>
                </c:pt>
                <c:pt idx="2">
                  <c:v>SDG3</c:v>
                </c:pt>
                <c:pt idx="3">
                  <c:v>SDG4</c:v>
                </c:pt>
                <c:pt idx="4">
                  <c:v>SDG5</c:v>
                </c:pt>
                <c:pt idx="5">
                  <c:v>SDG6</c:v>
                </c:pt>
                <c:pt idx="6">
                  <c:v>SDG8</c:v>
                </c:pt>
                <c:pt idx="7">
                  <c:v>SDG9</c:v>
                </c:pt>
                <c:pt idx="8">
                  <c:v>SDG11</c:v>
                </c:pt>
                <c:pt idx="9">
                  <c:v>SDG14</c:v>
                </c:pt>
                <c:pt idx="10">
                  <c:v>SDG15</c:v>
                </c:pt>
                <c:pt idx="11">
                  <c:v>SDG16</c:v>
                </c:pt>
              </c:strCache>
            </c:strRef>
          </c:cat>
          <c:val>
            <c:numRef>
              <c:f>Sheet3!$L$7:$L$18</c:f>
              <c:numCache>
                <c:formatCode>General</c:formatCode>
                <c:ptCount val="12"/>
                <c:pt idx="0">
                  <c:v>10</c:v>
                </c:pt>
                <c:pt idx="1">
                  <c:v>6</c:v>
                </c:pt>
                <c:pt idx="2">
                  <c:v>13</c:v>
                </c:pt>
                <c:pt idx="3">
                  <c:v>8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3</c:v>
                </c:pt>
                <c:pt idx="8">
                  <c:v>24</c:v>
                </c:pt>
                <c:pt idx="9">
                  <c:v>1</c:v>
                </c:pt>
                <c:pt idx="10">
                  <c:v>9</c:v>
                </c:pt>
                <c:pt idx="11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77F6-4C8F-A1C2-B87D95ED87C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6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svg"/><Relationship Id="rId1" Type="http://schemas.openxmlformats.org/officeDocument/2006/relationships/image" Target="../media/image7.png"/><Relationship Id="rId6" Type="http://schemas.openxmlformats.org/officeDocument/2006/relationships/image" Target="../media/image15.svg"/><Relationship Id="rId5" Type="http://schemas.openxmlformats.org/officeDocument/2006/relationships/image" Target="../media/image9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D125E9-6786-4073-81A7-A275140C54D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2BB84E0-93A1-4C01-AE9F-6C735AB2D6C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ZAKAT &amp; SADAQA</a:t>
          </a:r>
        </a:p>
      </dgm:t>
    </dgm:pt>
    <dgm:pt modelId="{7C01E284-C58A-433D-AC2D-C7E46614BC9B}" type="parTrans" cxnId="{F2B2AC77-9583-4FE1-95C6-9BBA519ACDB3}">
      <dgm:prSet/>
      <dgm:spPr/>
      <dgm:t>
        <a:bodyPr/>
        <a:lstStyle/>
        <a:p>
          <a:endParaRPr lang="en-US"/>
        </a:p>
      </dgm:t>
    </dgm:pt>
    <dgm:pt modelId="{60EBBB13-F3CE-4834-98A4-79523FCB480D}" type="sibTrans" cxnId="{F2B2AC77-9583-4FE1-95C6-9BBA519ACDB3}">
      <dgm:prSet/>
      <dgm:spPr/>
      <dgm:t>
        <a:bodyPr/>
        <a:lstStyle/>
        <a:p>
          <a:endParaRPr lang="en-US"/>
        </a:p>
      </dgm:t>
    </dgm:pt>
    <dgm:pt modelId="{A0D747B6-B467-47C2-88F5-DCCC06D8DC7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WAQF</a:t>
          </a:r>
        </a:p>
      </dgm:t>
    </dgm:pt>
    <dgm:pt modelId="{AB489E1B-6C8F-4751-94A8-2E21E26A175D}" type="parTrans" cxnId="{09F39501-03CE-45A1-A4D2-BF4B503DB89B}">
      <dgm:prSet/>
      <dgm:spPr/>
      <dgm:t>
        <a:bodyPr/>
        <a:lstStyle/>
        <a:p>
          <a:endParaRPr lang="en-US"/>
        </a:p>
      </dgm:t>
    </dgm:pt>
    <dgm:pt modelId="{80DC0C0D-EB30-4D9B-A422-5DCBDACAEC6B}" type="sibTrans" cxnId="{09F39501-03CE-45A1-A4D2-BF4B503DB89B}">
      <dgm:prSet/>
      <dgm:spPr/>
      <dgm:t>
        <a:bodyPr/>
        <a:lstStyle/>
        <a:p>
          <a:endParaRPr lang="en-US"/>
        </a:p>
      </dgm:t>
    </dgm:pt>
    <dgm:pt modelId="{455831CF-FDA5-4818-9792-FD6399EB016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NOT-FOR-PROFIT</a:t>
          </a:r>
        </a:p>
      </dgm:t>
    </dgm:pt>
    <dgm:pt modelId="{E046B231-C2C3-4AE0-9166-C7F63F2DFC57}" type="parTrans" cxnId="{E47E7A3E-BD9C-454C-985A-E0B2B53B4CED}">
      <dgm:prSet/>
      <dgm:spPr/>
      <dgm:t>
        <a:bodyPr/>
        <a:lstStyle/>
        <a:p>
          <a:endParaRPr lang="en-US"/>
        </a:p>
      </dgm:t>
    </dgm:pt>
    <dgm:pt modelId="{092055DD-D63D-42D3-A5F2-F94A2B1A40EB}" type="sibTrans" cxnId="{E47E7A3E-BD9C-454C-985A-E0B2B53B4CED}">
      <dgm:prSet/>
      <dgm:spPr/>
      <dgm:t>
        <a:bodyPr/>
        <a:lstStyle/>
        <a:p>
          <a:endParaRPr lang="en-US"/>
        </a:p>
      </dgm:t>
    </dgm:pt>
    <dgm:pt modelId="{BD6F1E13-F982-4DB3-9A44-69A77E99B666}" type="pres">
      <dgm:prSet presAssocID="{71D125E9-6786-4073-81A7-A275140C54DB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6B5F38-F6B1-4BA6-8ED9-E16C9E9F04D0}" type="pres">
      <dgm:prSet presAssocID="{F2BB84E0-93A1-4C01-AE9F-6C735AB2D6C6}" presName="compNode" presStyleCnt="0"/>
      <dgm:spPr/>
    </dgm:pt>
    <dgm:pt modelId="{CC2C955E-1C78-44E6-A34F-69153378A0D1}" type="pres">
      <dgm:prSet presAssocID="{F2BB84E0-93A1-4C01-AE9F-6C735AB2D6C6}" presName="iconBgRect" presStyleLbl="bgShp" presStyleIdx="0" presStyleCnt="3"/>
      <dgm:spPr/>
    </dgm:pt>
    <dgm:pt modelId="{0EEBB3AE-2324-473A-BB2F-D87EBA247DC2}" type="pres">
      <dgm:prSet presAssocID="{F2BB84E0-93A1-4C01-AE9F-6C735AB2D6C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success"/>
        </a:ext>
      </dgm:extLst>
    </dgm:pt>
    <dgm:pt modelId="{07A77DED-33F4-40A7-9967-24ADF37C7F9C}" type="pres">
      <dgm:prSet presAssocID="{F2BB84E0-93A1-4C01-AE9F-6C735AB2D6C6}" presName="spaceRect" presStyleCnt="0"/>
      <dgm:spPr/>
    </dgm:pt>
    <dgm:pt modelId="{BAD15174-7D0C-4960-9611-F0FB1DAA1244}" type="pres">
      <dgm:prSet presAssocID="{F2BB84E0-93A1-4C01-AE9F-6C735AB2D6C6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B4D14E17-EE0C-4C28-9BCF-FB73FB91F1B6}" type="pres">
      <dgm:prSet presAssocID="{60EBBB13-F3CE-4834-98A4-79523FCB480D}" presName="sibTrans" presStyleCnt="0"/>
      <dgm:spPr/>
    </dgm:pt>
    <dgm:pt modelId="{B95D5B55-C6EB-4E51-B959-204863472612}" type="pres">
      <dgm:prSet presAssocID="{A0D747B6-B467-47C2-88F5-DCCC06D8DC74}" presName="compNode" presStyleCnt="0"/>
      <dgm:spPr/>
    </dgm:pt>
    <dgm:pt modelId="{F423B81A-437D-451E-9A3E-45019CE78A93}" type="pres">
      <dgm:prSet presAssocID="{A0D747B6-B467-47C2-88F5-DCCC06D8DC74}" presName="iconBgRect" presStyleLbl="bgShp" presStyleIdx="1" presStyleCnt="3"/>
      <dgm:spPr/>
    </dgm:pt>
    <dgm:pt modelId="{5A9AB4B4-2D26-4815-81B8-AABCA83C7996}" type="pres">
      <dgm:prSet presAssocID="{A0D747B6-B467-47C2-88F5-DCCC06D8DC7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3D1F61F0-2BE3-43CB-A895-E2E55A98275A}" type="pres">
      <dgm:prSet presAssocID="{A0D747B6-B467-47C2-88F5-DCCC06D8DC74}" presName="spaceRect" presStyleCnt="0"/>
      <dgm:spPr/>
    </dgm:pt>
    <dgm:pt modelId="{C151B8E5-9D32-4E28-8CF2-4C717776F057}" type="pres">
      <dgm:prSet presAssocID="{A0D747B6-B467-47C2-88F5-DCCC06D8DC7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58C4BD14-7781-4CD6-B8AE-7D109D8BFACD}" type="pres">
      <dgm:prSet presAssocID="{80DC0C0D-EB30-4D9B-A422-5DCBDACAEC6B}" presName="sibTrans" presStyleCnt="0"/>
      <dgm:spPr/>
    </dgm:pt>
    <dgm:pt modelId="{490C1B33-E17E-48BD-AE08-809C22C28B09}" type="pres">
      <dgm:prSet presAssocID="{455831CF-FDA5-4818-9792-FD6399EB016D}" presName="compNode" presStyleCnt="0"/>
      <dgm:spPr/>
    </dgm:pt>
    <dgm:pt modelId="{F66803FD-0939-4C1D-A418-6E42A1007084}" type="pres">
      <dgm:prSet presAssocID="{455831CF-FDA5-4818-9792-FD6399EB016D}" presName="iconBgRect" presStyleLbl="bgShp" presStyleIdx="2" presStyleCnt="3"/>
      <dgm:spPr/>
    </dgm:pt>
    <dgm:pt modelId="{301EA0C5-1566-4963-B5F2-63C2D3CE1567}" type="pres">
      <dgm:prSet presAssocID="{455831CF-FDA5-4818-9792-FD6399EB016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45361B0-04EF-473C-A850-342D541AE055}" type="pres">
      <dgm:prSet presAssocID="{455831CF-FDA5-4818-9792-FD6399EB016D}" presName="spaceRect" presStyleCnt="0"/>
      <dgm:spPr/>
    </dgm:pt>
    <dgm:pt modelId="{12678377-2ABE-4B7C-87BE-9E56E8C83793}" type="pres">
      <dgm:prSet presAssocID="{455831CF-FDA5-4818-9792-FD6399EB016D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F39501-03CE-45A1-A4D2-BF4B503DB89B}" srcId="{71D125E9-6786-4073-81A7-A275140C54DB}" destId="{A0D747B6-B467-47C2-88F5-DCCC06D8DC74}" srcOrd="1" destOrd="0" parTransId="{AB489E1B-6C8F-4751-94A8-2E21E26A175D}" sibTransId="{80DC0C0D-EB30-4D9B-A422-5DCBDACAEC6B}"/>
    <dgm:cxn modelId="{3A416860-6724-45DF-9B36-C8CE88F74ADE}" type="presOf" srcId="{A0D747B6-B467-47C2-88F5-DCCC06D8DC74}" destId="{C151B8E5-9D32-4E28-8CF2-4C717776F057}" srcOrd="0" destOrd="0" presId="urn:microsoft.com/office/officeart/2018/5/layout/IconCircleLabelList"/>
    <dgm:cxn modelId="{28B8117A-6086-4680-869C-F11A8CA365A6}" type="presOf" srcId="{F2BB84E0-93A1-4C01-AE9F-6C735AB2D6C6}" destId="{BAD15174-7D0C-4960-9611-F0FB1DAA1244}" srcOrd="0" destOrd="0" presId="urn:microsoft.com/office/officeart/2018/5/layout/IconCircleLabelList"/>
    <dgm:cxn modelId="{4A7C6625-0D0F-4AE8-A906-616120999ECA}" type="presOf" srcId="{455831CF-FDA5-4818-9792-FD6399EB016D}" destId="{12678377-2ABE-4B7C-87BE-9E56E8C83793}" srcOrd="0" destOrd="0" presId="urn:microsoft.com/office/officeart/2018/5/layout/IconCircleLabelList"/>
    <dgm:cxn modelId="{7488E247-7907-43E1-AC1F-186EE332C2EA}" type="presOf" srcId="{71D125E9-6786-4073-81A7-A275140C54DB}" destId="{BD6F1E13-F982-4DB3-9A44-69A77E99B666}" srcOrd="0" destOrd="0" presId="urn:microsoft.com/office/officeart/2018/5/layout/IconCircleLabelList"/>
    <dgm:cxn modelId="{F2B2AC77-9583-4FE1-95C6-9BBA519ACDB3}" srcId="{71D125E9-6786-4073-81A7-A275140C54DB}" destId="{F2BB84E0-93A1-4C01-AE9F-6C735AB2D6C6}" srcOrd="0" destOrd="0" parTransId="{7C01E284-C58A-433D-AC2D-C7E46614BC9B}" sibTransId="{60EBBB13-F3CE-4834-98A4-79523FCB480D}"/>
    <dgm:cxn modelId="{E47E7A3E-BD9C-454C-985A-E0B2B53B4CED}" srcId="{71D125E9-6786-4073-81A7-A275140C54DB}" destId="{455831CF-FDA5-4818-9792-FD6399EB016D}" srcOrd="2" destOrd="0" parTransId="{E046B231-C2C3-4AE0-9166-C7F63F2DFC57}" sibTransId="{092055DD-D63D-42D3-A5F2-F94A2B1A40EB}"/>
    <dgm:cxn modelId="{CA19E9D5-6941-4560-98F0-2D38FA2169C8}" type="presParOf" srcId="{BD6F1E13-F982-4DB3-9A44-69A77E99B666}" destId="{CE6B5F38-F6B1-4BA6-8ED9-E16C9E9F04D0}" srcOrd="0" destOrd="0" presId="urn:microsoft.com/office/officeart/2018/5/layout/IconCircleLabelList"/>
    <dgm:cxn modelId="{41B6FBF7-B09D-4709-B0B2-229962026681}" type="presParOf" srcId="{CE6B5F38-F6B1-4BA6-8ED9-E16C9E9F04D0}" destId="{CC2C955E-1C78-44E6-A34F-69153378A0D1}" srcOrd="0" destOrd="0" presId="urn:microsoft.com/office/officeart/2018/5/layout/IconCircleLabelList"/>
    <dgm:cxn modelId="{76B141C0-04C2-410A-8FC0-8D04D45C468A}" type="presParOf" srcId="{CE6B5F38-F6B1-4BA6-8ED9-E16C9E9F04D0}" destId="{0EEBB3AE-2324-473A-BB2F-D87EBA247DC2}" srcOrd="1" destOrd="0" presId="urn:microsoft.com/office/officeart/2018/5/layout/IconCircleLabelList"/>
    <dgm:cxn modelId="{0EB7E65F-6CCF-47EF-9B21-7BBD8C92AD06}" type="presParOf" srcId="{CE6B5F38-F6B1-4BA6-8ED9-E16C9E9F04D0}" destId="{07A77DED-33F4-40A7-9967-24ADF37C7F9C}" srcOrd="2" destOrd="0" presId="urn:microsoft.com/office/officeart/2018/5/layout/IconCircleLabelList"/>
    <dgm:cxn modelId="{E14B7133-F89B-44AE-8D49-8FCBF62617A5}" type="presParOf" srcId="{CE6B5F38-F6B1-4BA6-8ED9-E16C9E9F04D0}" destId="{BAD15174-7D0C-4960-9611-F0FB1DAA1244}" srcOrd="3" destOrd="0" presId="urn:microsoft.com/office/officeart/2018/5/layout/IconCircleLabelList"/>
    <dgm:cxn modelId="{53852E50-3C95-4151-84C2-48536D0387A4}" type="presParOf" srcId="{BD6F1E13-F982-4DB3-9A44-69A77E99B666}" destId="{B4D14E17-EE0C-4C28-9BCF-FB73FB91F1B6}" srcOrd="1" destOrd="0" presId="urn:microsoft.com/office/officeart/2018/5/layout/IconCircleLabelList"/>
    <dgm:cxn modelId="{8E970F0F-F62F-4B88-A553-2AA11546DA74}" type="presParOf" srcId="{BD6F1E13-F982-4DB3-9A44-69A77E99B666}" destId="{B95D5B55-C6EB-4E51-B959-204863472612}" srcOrd="2" destOrd="0" presId="urn:microsoft.com/office/officeart/2018/5/layout/IconCircleLabelList"/>
    <dgm:cxn modelId="{87BF6078-9458-4780-9D6B-400EBE34D1FA}" type="presParOf" srcId="{B95D5B55-C6EB-4E51-B959-204863472612}" destId="{F423B81A-437D-451E-9A3E-45019CE78A93}" srcOrd="0" destOrd="0" presId="urn:microsoft.com/office/officeart/2018/5/layout/IconCircleLabelList"/>
    <dgm:cxn modelId="{468E84FE-627F-4CF4-8A45-C38FDF80156B}" type="presParOf" srcId="{B95D5B55-C6EB-4E51-B959-204863472612}" destId="{5A9AB4B4-2D26-4815-81B8-AABCA83C7996}" srcOrd="1" destOrd="0" presId="urn:microsoft.com/office/officeart/2018/5/layout/IconCircleLabelList"/>
    <dgm:cxn modelId="{91A04C62-2A10-4B57-8C55-3D7729EC9DCD}" type="presParOf" srcId="{B95D5B55-C6EB-4E51-B959-204863472612}" destId="{3D1F61F0-2BE3-43CB-A895-E2E55A98275A}" srcOrd="2" destOrd="0" presId="urn:microsoft.com/office/officeart/2018/5/layout/IconCircleLabelList"/>
    <dgm:cxn modelId="{E15DBC68-1272-4260-8767-0135FD3C941D}" type="presParOf" srcId="{B95D5B55-C6EB-4E51-B959-204863472612}" destId="{C151B8E5-9D32-4E28-8CF2-4C717776F057}" srcOrd="3" destOrd="0" presId="urn:microsoft.com/office/officeart/2018/5/layout/IconCircleLabelList"/>
    <dgm:cxn modelId="{EFEE8179-0E7E-4135-8E53-55FEDEC2C22C}" type="presParOf" srcId="{BD6F1E13-F982-4DB3-9A44-69A77E99B666}" destId="{58C4BD14-7781-4CD6-B8AE-7D109D8BFACD}" srcOrd="3" destOrd="0" presId="urn:microsoft.com/office/officeart/2018/5/layout/IconCircleLabelList"/>
    <dgm:cxn modelId="{61C7EEE8-04B7-4093-B7A7-4A5FFE328583}" type="presParOf" srcId="{BD6F1E13-F982-4DB3-9A44-69A77E99B666}" destId="{490C1B33-E17E-48BD-AE08-809C22C28B09}" srcOrd="4" destOrd="0" presId="urn:microsoft.com/office/officeart/2018/5/layout/IconCircleLabelList"/>
    <dgm:cxn modelId="{EAAB12B3-45FE-45E5-99C8-931FC1C3EA85}" type="presParOf" srcId="{490C1B33-E17E-48BD-AE08-809C22C28B09}" destId="{F66803FD-0939-4C1D-A418-6E42A1007084}" srcOrd="0" destOrd="0" presId="urn:microsoft.com/office/officeart/2018/5/layout/IconCircleLabelList"/>
    <dgm:cxn modelId="{E078D7E0-5056-4EE5-886E-73689FC50247}" type="presParOf" srcId="{490C1B33-E17E-48BD-AE08-809C22C28B09}" destId="{301EA0C5-1566-4963-B5F2-63C2D3CE1567}" srcOrd="1" destOrd="0" presId="urn:microsoft.com/office/officeart/2018/5/layout/IconCircleLabelList"/>
    <dgm:cxn modelId="{49F77D42-0FEF-4561-9C11-00517ED8A0B2}" type="presParOf" srcId="{490C1B33-E17E-48BD-AE08-809C22C28B09}" destId="{A45361B0-04EF-473C-A850-342D541AE055}" srcOrd="2" destOrd="0" presId="urn:microsoft.com/office/officeart/2018/5/layout/IconCircleLabelList"/>
    <dgm:cxn modelId="{A95AD912-BFDF-4549-A22C-E40FDA7F1926}" type="presParOf" srcId="{490C1B33-E17E-48BD-AE08-809C22C28B09}" destId="{12678377-2ABE-4B7C-87BE-9E56E8C8379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D125E9-6786-4073-81A7-A275140C54D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2BB84E0-93A1-4C01-AE9F-6C735AB2D6C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Rooted in Benevolence</a:t>
          </a:r>
        </a:p>
      </dgm:t>
    </dgm:pt>
    <dgm:pt modelId="{7C01E284-C58A-433D-AC2D-C7E46614BC9B}" type="parTrans" cxnId="{F2B2AC77-9583-4FE1-95C6-9BBA519ACDB3}">
      <dgm:prSet/>
      <dgm:spPr/>
      <dgm:t>
        <a:bodyPr/>
        <a:lstStyle/>
        <a:p>
          <a:endParaRPr lang="en-US"/>
        </a:p>
      </dgm:t>
    </dgm:pt>
    <dgm:pt modelId="{60EBBB13-F3CE-4834-98A4-79523FCB480D}" type="sibTrans" cxnId="{F2B2AC77-9583-4FE1-95C6-9BBA519ACDB3}">
      <dgm:prSet/>
      <dgm:spPr/>
      <dgm:t>
        <a:bodyPr/>
        <a:lstStyle/>
        <a:p>
          <a:endParaRPr lang="en-US"/>
        </a:p>
      </dgm:t>
    </dgm:pt>
    <dgm:pt modelId="{A0D747B6-B467-47C2-88F5-DCCC06D8DC7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Sustainable in Impact</a:t>
          </a:r>
        </a:p>
      </dgm:t>
    </dgm:pt>
    <dgm:pt modelId="{AB489E1B-6C8F-4751-94A8-2E21E26A175D}" type="parTrans" cxnId="{09F39501-03CE-45A1-A4D2-BF4B503DB89B}">
      <dgm:prSet/>
      <dgm:spPr/>
      <dgm:t>
        <a:bodyPr/>
        <a:lstStyle/>
        <a:p>
          <a:endParaRPr lang="en-US"/>
        </a:p>
      </dgm:t>
    </dgm:pt>
    <dgm:pt modelId="{80DC0C0D-EB30-4D9B-A422-5DCBDACAEC6B}" type="sibTrans" cxnId="{09F39501-03CE-45A1-A4D2-BF4B503DB89B}">
      <dgm:prSet/>
      <dgm:spPr/>
      <dgm:t>
        <a:bodyPr/>
        <a:lstStyle/>
        <a:p>
          <a:endParaRPr lang="en-US"/>
        </a:p>
      </dgm:t>
    </dgm:pt>
    <dgm:pt modelId="{455831CF-FDA5-4818-9792-FD6399EB016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Mechanism to Correct Market Anomalies</a:t>
          </a:r>
        </a:p>
      </dgm:t>
    </dgm:pt>
    <dgm:pt modelId="{E046B231-C2C3-4AE0-9166-C7F63F2DFC57}" type="parTrans" cxnId="{E47E7A3E-BD9C-454C-985A-E0B2B53B4CED}">
      <dgm:prSet/>
      <dgm:spPr/>
      <dgm:t>
        <a:bodyPr/>
        <a:lstStyle/>
        <a:p>
          <a:endParaRPr lang="en-US"/>
        </a:p>
      </dgm:t>
    </dgm:pt>
    <dgm:pt modelId="{092055DD-D63D-42D3-A5F2-F94A2B1A40EB}" type="sibTrans" cxnId="{E47E7A3E-BD9C-454C-985A-E0B2B53B4CED}">
      <dgm:prSet/>
      <dgm:spPr/>
      <dgm:t>
        <a:bodyPr/>
        <a:lstStyle/>
        <a:p>
          <a:endParaRPr lang="en-US"/>
        </a:p>
      </dgm:t>
    </dgm:pt>
    <dgm:pt modelId="{BD6F1E13-F982-4DB3-9A44-69A77E99B666}" type="pres">
      <dgm:prSet presAssocID="{71D125E9-6786-4073-81A7-A275140C54DB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6B5F38-F6B1-4BA6-8ED9-E16C9E9F04D0}" type="pres">
      <dgm:prSet presAssocID="{F2BB84E0-93A1-4C01-AE9F-6C735AB2D6C6}" presName="compNode" presStyleCnt="0"/>
      <dgm:spPr/>
    </dgm:pt>
    <dgm:pt modelId="{CC2C955E-1C78-44E6-A34F-69153378A0D1}" type="pres">
      <dgm:prSet presAssocID="{F2BB84E0-93A1-4C01-AE9F-6C735AB2D6C6}" presName="iconBgRect" presStyleLbl="bgShp" presStyleIdx="0" presStyleCnt="3"/>
      <dgm:spPr/>
    </dgm:pt>
    <dgm:pt modelId="{0EEBB3AE-2324-473A-BB2F-D87EBA247DC2}" type="pres">
      <dgm:prSet presAssocID="{F2BB84E0-93A1-4C01-AE9F-6C735AB2D6C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cculent"/>
        </a:ext>
      </dgm:extLst>
    </dgm:pt>
    <dgm:pt modelId="{07A77DED-33F4-40A7-9967-24ADF37C7F9C}" type="pres">
      <dgm:prSet presAssocID="{F2BB84E0-93A1-4C01-AE9F-6C735AB2D6C6}" presName="spaceRect" presStyleCnt="0"/>
      <dgm:spPr/>
    </dgm:pt>
    <dgm:pt modelId="{BAD15174-7D0C-4960-9611-F0FB1DAA1244}" type="pres">
      <dgm:prSet presAssocID="{F2BB84E0-93A1-4C01-AE9F-6C735AB2D6C6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B4D14E17-EE0C-4C28-9BCF-FB73FB91F1B6}" type="pres">
      <dgm:prSet presAssocID="{60EBBB13-F3CE-4834-98A4-79523FCB480D}" presName="sibTrans" presStyleCnt="0"/>
      <dgm:spPr/>
    </dgm:pt>
    <dgm:pt modelId="{B95D5B55-C6EB-4E51-B959-204863472612}" type="pres">
      <dgm:prSet presAssocID="{A0D747B6-B467-47C2-88F5-DCCC06D8DC74}" presName="compNode" presStyleCnt="0"/>
      <dgm:spPr/>
    </dgm:pt>
    <dgm:pt modelId="{F423B81A-437D-451E-9A3E-45019CE78A93}" type="pres">
      <dgm:prSet presAssocID="{A0D747B6-B467-47C2-88F5-DCCC06D8DC74}" presName="iconBgRect" presStyleLbl="bgShp" presStyleIdx="1" presStyleCnt="3"/>
      <dgm:spPr/>
    </dgm:pt>
    <dgm:pt modelId="{5A9AB4B4-2D26-4815-81B8-AABCA83C7996}" type="pres">
      <dgm:prSet presAssocID="{A0D747B6-B467-47C2-88F5-DCCC06D8DC7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tainability"/>
        </a:ext>
      </dgm:extLst>
    </dgm:pt>
    <dgm:pt modelId="{3D1F61F0-2BE3-43CB-A895-E2E55A98275A}" type="pres">
      <dgm:prSet presAssocID="{A0D747B6-B467-47C2-88F5-DCCC06D8DC74}" presName="spaceRect" presStyleCnt="0"/>
      <dgm:spPr/>
    </dgm:pt>
    <dgm:pt modelId="{C151B8E5-9D32-4E28-8CF2-4C717776F057}" type="pres">
      <dgm:prSet presAssocID="{A0D747B6-B467-47C2-88F5-DCCC06D8DC7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58C4BD14-7781-4CD6-B8AE-7D109D8BFACD}" type="pres">
      <dgm:prSet presAssocID="{80DC0C0D-EB30-4D9B-A422-5DCBDACAEC6B}" presName="sibTrans" presStyleCnt="0"/>
      <dgm:spPr/>
    </dgm:pt>
    <dgm:pt modelId="{490C1B33-E17E-48BD-AE08-809C22C28B09}" type="pres">
      <dgm:prSet presAssocID="{455831CF-FDA5-4818-9792-FD6399EB016D}" presName="compNode" presStyleCnt="0"/>
      <dgm:spPr/>
    </dgm:pt>
    <dgm:pt modelId="{F66803FD-0939-4C1D-A418-6E42A1007084}" type="pres">
      <dgm:prSet presAssocID="{455831CF-FDA5-4818-9792-FD6399EB016D}" presName="iconBgRect" presStyleLbl="bgShp" presStyleIdx="2" presStyleCnt="3"/>
      <dgm:spPr/>
    </dgm:pt>
    <dgm:pt modelId="{301EA0C5-1566-4963-B5F2-63C2D3CE1567}" type="pres">
      <dgm:prSet presAssocID="{455831CF-FDA5-4818-9792-FD6399EB016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45361B0-04EF-473C-A850-342D541AE055}" type="pres">
      <dgm:prSet presAssocID="{455831CF-FDA5-4818-9792-FD6399EB016D}" presName="spaceRect" presStyleCnt="0"/>
      <dgm:spPr/>
    </dgm:pt>
    <dgm:pt modelId="{12678377-2ABE-4B7C-87BE-9E56E8C83793}" type="pres">
      <dgm:prSet presAssocID="{455831CF-FDA5-4818-9792-FD6399EB016D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F39501-03CE-45A1-A4D2-BF4B503DB89B}" srcId="{71D125E9-6786-4073-81A7-A275140C54DB}" destId="{A0D747B6-B467-47C2-88F5-DCCC06D8DC74}" srcOrd="1" destOrd="0" parTransId="{AB489E1B-6C8F-4751-94A8-2E21E26A175D}" sibTransId="{80DC0C0D-EB30-4D9B-A422-5DCBDACAEC6B}"/>
    <dgm:cxn modelId="{3A416860-6724-45DF-9B36-C8CE88F74ADE}" type="presOf" srcId="{A0D747B6-B467-47C2-88F5-DCCC06D8DC74}" destId="{C151B8E5-9D32-4E28-8CF2-4C717776F057}" srcOrd="0" destOrd="0" presId="urn:microsoft.com/office/officeart/2018/5/layout/IconCircleLabelList"/>
    <dgm:cxn modelId="{28B8117A-6086-4680-869C-F11A8CA365A6}" type="presOf" srcId="{F2BB84E0-93A1-4C01-AE9F-6C735AB2D6C6}" destId="{BAD15174-7D0C-4960-9611-F0FB1DAA1244}" srcOrd="0" destOrd="0" presId="urn:microsoft.com/office/officeart/2018/5/layout/IconCircleLabelList"/>
    <dgm:cxn modelId="{4A7C6625-0D0F-4AE8-A906-616120999ECA}" type="presOf" srcId="{455831CF-FDA5-4818-9792-FD6399EB016D}" destId="{12678377-2ABE-4B7C-87BE-9E56E8C83793}" srcOrd="0" destOrd="0" presId="urn:microsoft.com/office/officeart/2018/5/layout/IconCircleLabelList"/>
    <dgm:cxn modelId="{7488E247-7907-43E1-AC1F-186EE332C2EA}" type="presOf" srcId="{71D125E9-6786-4073-81A7-A275140C54DB}" destId="{BD6F1E13-F982-4DB3-9A44-69A77E99B666}" srcOrd="0" destOrd="0" presId="urn:microsoft.com/office/officeart/2018/5/layout/IconCircleLabelList"/>
    <dgm:cxn modelId="{F2B2AC77-9583-4FE1-95C6-9BBA519ACDB3}" srcId="{71D125E9-6786-4073-81A7-A275140C54DB}" destId="{F2BB84E0-93A1-4C01-AE9F-6C735AB2D6C6}" srcOrd="0" destOrd="0" parTransId="{7C01E284-C58A-433D-AC2D-C7E46614BC9B}" sibTransId="{60EBBB13-F3CE-4834-98A4-79523FCB480D}"/>
    <dgm:cxn modelId="{E47E7A3E-BD9C-454C-985A-E0B2B53B4CED}" srcId="{71D125E9-6786-4073-81A7-A275140C54DB}" destId="{455831CF-FDA5-4818-9792-FD6399EB016D}" srcOrd="2" destOrd="0" parTransId="{E046B231-C2C3-4AE0-9166-C7F63F2DFC57}" sibTransId="{092055DD-D63D-42D3-A5F2-F94A2B1A40EB}"/>
    <dgm:cxn modelId="{CA19E9D5-6941-4560-98F0-2D38FA2169C8}" type="presParOf" srcId="{BD6F1E13-F982-4DB3-9A44-69A77E99B666}" destId="{CE6B5F38-F6B1-4BA6-8ED9-E16C9E9F04D0}" srcOrd="0" destOrd="0" presId="urn:microsoft.com/office/officeart/2018/5/layout/IconCircleLabelList"/>
    <dgm:cxn modelId="{41B6FBF7-B09D-4709-B0B2-229962026681}" type="presParOf" srcId="{CE6B5F38-F6B1-4BA6-8ED9-E16C9E9F04D0}" destId="{CC2C955E-1C78-44E6-A34F-69153378A0D1}" srcOrd="0" destOrd="0" presId="urn:microsoft.com/office/officeart/2018/5/layout/IconCircleLabelList"/>
    <dgm:cxn modelId="{76B141C0-04C2-410A-8FC0-8D04D45C468A}" type="presParOf" srcId="{CE6B5F38-F6B1-4BA6-8ED9-E16C9E9F04D0}" destId="{0EEBB3AE-2324-473A-BB2F-D87EBA247DC2}" srcOrd="1" destOrd="0" presId="urn:microsoft.com/office/officeart/2018/5/layout/IconCircleLabelList"/>
    <dgm:cxn modelId="{0EB7E65F-6CCF-47EF-9B21-7BBD8C92AD06}" type="presParOf" srcId="{CE6B5F38-F6B1-4BA6-8ED9-E16C9E9F04D0}" destId="{07A77DED-33F4-40A7-9967-24ADF37C7F9C}" srcOrd="2" destOrd="0" presId="urn:microsoft.com/office/officeart/2018/5/layout/IconCircleLabelList"/>
    <dgm:cxn modelId="{E14B7133-F89B-44AE-8D49-8FCBF62617A5}" type="presParOf" srcId="{CE6B5F38-F6B1-4BA6-8ED9-E16C9E9F04D0}" destId="{BAD15174-7D0C-4960-9611-F0FB1DAA1244}" srcOrd="3" destOrd="0" presId="urn:microsoft.com/office/officeart/2018/5/layout/IconCircleLabelList"/>
    <dgm:cxn modelId="{53852E50-3C95-4151-84C2-48536D0387A4}" type="presParOf" srcId="{BD6F1E13-F982-4DB3-9A44-69A77E99B666}" destId="{B4D14E17-EE0C-4C28-9BCF-FB73FB91F1B6}" srcOrd="1" destOrd="0" presId="urn:microsoft.com/office/officeart/2018/5/layout/IconCircleLabelList"/>
    <dgm:cxn modelId="{8E970F0F-F62F-4B88-A553-2AA11546DA74}" type="presParOf" srcId="{BD6F1E13-F982-4DB3-9A44-69A77E99B666}" destId="{B95D5B55-C6EB-4E51-B959-204863472612}" srcOrd="2" destOrd="0" presId="urn:microsoft.com/office/officeart/2018/5/layout/IconCircleLabelList"/>
    <dgm:cxn modelId="{87BF6078-9458-4780-9D6B-400EBE34D1FA}" type="presParOf" srcId="{B95D5B55-C6EB-4E51-B959-204863472612}" destId="{F423B81A-437D-451E-9A3E-45019CE78A93}" srcOrd="0" destOrd="0" presId="urn:microsoft.com/office/officeart/2018/5/layout/IconCircleLabelList"/>
    <dgm:cxn modelId="{468E84FE-627F-4CF4-8A45-C38FDF80156B}" type="presParOf" srcId="{B95D5B55-C6EB-4E51-B959-204863472612}" destId="{5A9AB4B4-2D26-4815-81B8-AABCA83C7996}" srcOrd="1" destOrd="0" presId="urn:microsoft.com/office/officeart/2018/5/layout/IconCircleLabelList"/>
    <dgm:cxn modelId="{91A04C62-2A10-4B57-8C55-3D7729EC9DCD}" type="presParOf" srcId="{B95D5B55-C6EB-4E51-B959-204863472612}" destId="{3D1F61F0-2BE3-43CB-A895-E2E55A98275A}" srcOrd="2" destOrd="0" presId="urn:microsoft.com/office/officeart/2018/5/layout/IconCircleLabelList"/>
    <dgm:cxn modelId="{E15DBC68-1272-4260-8767-0135FD3C941D}" type="presParOf" srcId="{B95D5B55-C6EB-4E51-B959-204863472612}" destId="{C151B8E5-9D32-4E28-8CF2-4C717776F057}" srcOrd="3" destOrd="0" presId="urn:microsoft.com/office/officeart/2018/5/layout/IconCircleLabelList"/>
    <dgm:cxn modelId="{EFEE8179-0E7E-4135-8E53-55FEDEC2C22C}" type="presParOf" srcId="{BD6F1E13-F982-4DB3-9A44-69A77E99B666}" destId="{58C4BD14-7781-4CD6-B8AE-7D109D8BFACD}" srcOrd="3" destOrd="0" presId="urn:microsoft.com/office/officeart/2018/5/layout/IconCircleLabelList"/>
    <dgm:cxn modelId="{61C7EEE8-04B7-4093-B7A7-4A5FFE328583}" type="presParOf" srcId="{BD6F1E13-F982-4DB3-9A44-69A77E99B666}" destId="{490C1B33-E17E-48BD-AE08-809C22C28B09}" srcOrd="4" destOrd="0" presId="urn:microsoft.com/office/officeart/2018/5/layout/IconCircleLabelList"/>
    <dgm:cxn modelId="{EAAB12B3-45FE-45E5-99C8-931FC1C3EA85}" type="presParOf" srcId="{490C1B33-E17E-48BD-AE08-809C22C28B09}" destId="{F66803FD-0939-4C1D-A418-6E42A1007084}" srcOrd="0" destOrd="0" presId="urn:microsoft.com/office/officeart/2018/5/layout/IconCircleLabelList"/>
    <dgm:cxn modelId="{E078D7E0-5056-4EE5-886E-73689FC50247}" type="presParOf" srcId="{490C1B33-E17E-48BD-AE08-809C22C28B09}" destId="{301EA0C5-1566-4963-B5F2-63C2D3CE1567}" srcOrd="1" destOrd="0" presId="urn:microsoft.com/office/officeart/2018/5/layout/IconCircleLabelList"/>
    <dgm:cxn modelId="{49F77D42-0FEF-4561-9C11-00517ED8A0B2}" type="presParOf" srcId="{490C1B33-E17E-48BD-AE08-809C22C28B09}" destId="{A45361B0-04EF-473C-A850-342D541AE055}" srcOrd="2" destOrd="0" presId="urn:microsoft.com/office/officeart/2018/5/layout/IconCircleLabelList"/>
    <dgm:cxn modelId="{A95AD912-BFDF-4549-A22C-E40FDA7F1926}" type="presParOf" srcId="{490C1B33-E17E-48BD-AE08-809C22C28B09}" destId="{12678377-2ABE-4B7C-87BE-9E56E8C8379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C96F7A-EACF-4F29-8D71-343CF8FFA4A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D2C7E8B-1CDB-4121-ACBB-74626329D7C8}">
      <dgm:prSet/>
      <dgm:spPr/>
      <dgm:t>
        <a:bodyPr/>
        <a:lstStyle/>
        <a:p>
          <a:r>
            <a:rPr lang="en-US"/>
            <a:t>Dynamism in Regulatory Framework</a:t>
          </a:r>
        </a:p>
      </dgm:t>
    </dgm:pt>
    <dgm:pt modelId="{8E19D5F2-9056-402A-83A9-68BF02167193}" type="parTrans" cxnId="{9956C18E-47BD-48D7-AEFA-198C3B15D9EA}">
      <dgm:prSet/>
      <dgm:spPr/>
      <dgm:t>
        <a:bodyPr/>
        <a:lstStyle/>
        <a:p>
          <a:endParaRPr lang="en-US"/>
        </a:p>
      </dgm:t>
    </dgm:pt>
    <dgm:pt modelId="{ABFF63A1-1D93-4228-99CA-70D1C4B19D6F}" type="sibTrans" cxnId="{9956C18E-47BD-48D7-AEFA-198C3B15D9EA}">
      <dgm:prSet/>
      <dgm:spPr/>
      <dgm:t>
        <a:bodyPr/>
        <a:lstStyle/>
        <a:p>
          <a:endParaRPr lang="en-US"/>
        </a:p>
      </dgm:t>
    </dgm:pt>
    <dgm:pt modelId="{19B50F96-C386-49D7-B046-22BA15886D94}">
      <dgm:prSet/>
      <dgm:spPr/>
      <dgm:t>
        <a:bodyPr/>
        <a:lstStyle/>
        <a:p>
          <a:r>
            <a:rPr lang="en-US"/>
            <a:t>Role of Government and NPOs – Level-playing Field, Corporatization</a:t>
          </a:r>
        </a:p>
      </dgm:t>
    </dgm:pt>
    <dgm:pt modelId="{1511C555-8B41-4E47-B4D5-CD5C82B14623}" type="parTrans" cxnId="{9FA48C2B-737B-4FC8-8518-9A8F50CC4264}">
      <dgm:prSet/>
      <dgm:spPr/>
      <dgm:t>
        <a:bodyPr/>
        <a:lstStyle/>
        <a:p>
          <a:endParaRPr lang="en-US"/>
        </a:p>
      </dgm:t>
    </dgm:pt>
    <dgm:pt modelId="{BF6F189B-1467-4123-A098-D77332A50CB8}" type="sibTrans" cxnId="{9FA48C2B-737B-4FC8-8518-9A8F50CC4264}">
      <dgm:prSet/>
      <dgm:spPr/>
      <dgm:t>
        <a:bodyPr/>
        <a:lstStyle/>
        <a:p>
          <a:endParaRPr lang="en-US"/>
        </a:p>
      </dgm:t>
    </dgm:pt>
    <dgm:pt modelId="{A24F1A59-73C2-417F-A055-E7C3D73ED423}">
      <dgm:prSet/>
      <dgm:spPr/>
      <dgm:t>
        <a:bodyPr/>
        <a:lstStyle/>
        <a:p>
          <a:r>
            <a:rPr lang="en-US"/>
            <a:t>Fiscal Incentivization of Zakat</a:t>
          </a:r>
        </a:p>
      </dgm:t>
    </dgm:pt>
    <dgm:pt modelId="{A129F74C-6D3B-4C80-9B3D-F7E9394A1B7F}" type="parTrans" cxnId="{6AB103F8-FC0E-41C9-AC2D-73029594FB32}">
      <dgm:prSet/>
      <dgm:spPr/>
      <dgm:t>
        <a:bodyPr/>
        <a:lstStyle/>
        <a:p>
          <a:endParaRPr lang="en-US"/>
        </a:p>
      </dgm:t>
    </dgm:pt>
    <dgm:pt modelId="{523B40B9-B7A5-462B-86C3-616A8AC845EC}" type="sibTrans" cxnId="{6AB103F8-FC0E-41C9-AC2D-73029594FB32}">
      <dgm:prSet/>
      <dgm:spPr/>
      <dgm:t>
        <a:bodyPr/>
        <a:lstStyle/>
        <a:p>
          <a:endParaRPr lang="en-US"/>
        </a:p>
      </dgm:t>
    </dgm:pt>
    <dgm:pt modelId="{2DD3D9DB-652D-4B60-AB51-C894355E138B}">
      <dgm:prSet/>
      <dgm:spPr/>
      <dgm:t>
        <a:bodyPr/>
        <a:lstStyle/>
        <a:p>
          <a:r>
            <a:rPr lang="en-US" dirty="0"/>
            <a:t>Addressing Trust-deficit – Accountability, Transparency &amp; Good Governance</a:t>
          </a:r>
        </a:p>
      </dgm:t>
    </dgm:pt>
    <dgm:pt modelId="{2B90E388-ED2E-4785-867A-88850735979F}" type="parTrans" cxnId="{4D23C02E-2E1F-42B2-A2D6-B0A65C98BA06}">
      <dgm:prSet/>
      <dgm:spPr/>
      <dgm:t>
        <a:bodyPr/>
        <a:lstStyle/>
        <a:p>
          <a:endParaRPr lang="en-US"/>
        </a:p>
      </dgm:t>
    </dgm:pt>
    <dgm:pt modelId="{1D08547A-3AEA-4EA4-B4A5-A88878FF01F0}" type="sibTrans" cxnId="{4D23C02E-2E1F-42B2-A2D6-B0A65C98BA06}">
      <dgm:prSet/>
      <dgm:spPr/>
      <dgm:t>
        <a:bodyPr/>
        <a:lstStyle/>
        <a:p>
          <a:endParaRPr lang="en-US"/>
        </a:p>
      </dgm:t>
    </dgm:pt>
    <dgm:pt modelId="{B5D6E0AA-4677-47DF-963A-C63E6119D8AA}">
      <dgm:prSet/>
      <dgm:spPr/>
      <dgm:t>
        <a:bodyPr/>
        <a:lstStyle/>
        <a:p>
          <a:r>
            <a:rPr lang="en-US" dirty="0"/>
            <a:t>Prioritization according to Shariah; Deterrents against Abuse, Dependencies, Zakat Holding, High Operational Costs; Use of Technology</a:t>
          </a:r>
        </a:p>
      </dgm:t>
    </dgm:pt>
    <dgm:pt modelId="{009FE47D-45E9-4EEF-A529-76CE3FAFBF25}" type="parTrans" cxnId="{47C104D3-2477-46AD-96B3-564B557B4780}">
      <dgm:prSet/>
      <dgm:spPr/>
      <dgm:t>
        <a:bodyPr/>
        <a:lstStyle/>
        <a:p>
          <a:endParaRPr lang="en-US"/>
        </a:p>
      </dgm:t>
    </dgm:pt>
    <dgm:pt modelId="{4CE47D13-E8AB-4442-B817-CDEA3CE3C211}" type="sibTrans" cxnId="{47C104D3-2477-46AD-96B3-564B557B4780}">
      <dgm:prSet/>
      <dgm:spPr/>
      <dgm:t>
        <a:bodyPr/>
        <a:lstStyle/>
        <a:p>
          <a:endParaRPr lang="en-US"/>
        </a:p>
      </dgm:t>
    </dgm:pt>
    <dgm:pt modelId="{C129E09A-8F01-4485-8BAF-3E1CF1FB66A3}">
      <dgm:prSet/>
      <dgm:spPr/>
      <dgm:t>
        <a:bodyPr/>
        <a:lstStyle/>
        <a:p>
          <a:r>
            <a:rPr lang="en-US"/>
            <a:t>Supporting networks and institutions for capacity building</a:t>
          </a:r>
        </a:p>
      </dgm:t>
    </dgm:pt>
    <dgm:pt modelId="{9FA9E0E5-2130-4157-AA22-DFA2473DB796}" type="parTrans" cxnId="{3C12FBB0-CEE5-4426-B3EC-15804F0E4169}">
      <dgm:prSet/>
      <dgm:spPr/>
      <dgm:t>
        <a:bodyPr/>
        <a:lstStyle/>
        <a:p>
          <a:endParaRPr lang="en-US"/>
        </a:p>
      </dgm:t>
    </dgm:pt>
    <dgm:pt modelId="{E392A0B0-78E1-4465-9BCC-7B86211DBAF0}" type="sibTrans" cxnId="{3C12FBB0-CEE5-4426-B3EC-15804F0E4169}">
      <dgm:prSet/>
      <dgm:spPr/>
      <dgm:t>
        <a:bodyPr/>
        <a:lstStyle/>
        <a:p>
          <a:endParaRPr lang="en-US"/>
        </a:p>
      </dgm:t>
    </dgm:pt>
    <dgm:pt modelId="{970FCC42-CFFD-4936-87F5-3BFF85101DBC}" type="pres">
      <dgm:prSet presAssocID="{5AC96F7A-EACF-4F29-8D71-343CF8FFA4A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E23E5E-F45A-4E55-B98E-69BE2B113C61}" type="pres">
      <dgm:prSet presAssocID="{4D2C7E8B-1CDB-4121-ACBB-74626329D7C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8B337F-F9F1-4250-A0D4-571514BB7E94}" type="pres">
      <dgm:prSet presAssocID="{ABFF63A1-1D93-4228-99CA-70D1C4B19D6F}" presName="spacer" presStyleCnt="0"/>
      <dgm:spPr/>
    </dgm:pt>
    <dgm:pt modelId="{0A5FDD3C-1A4E-4981-B7A9-149F6200DF47}" type="pres">
      <dgm:prSet presAssocID="{19B50F96-C386-49D7-B046-22BA15886D9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F109E6-0CD1-406C-9073-19ACEB48AE0A}" type="pres">
      <dgm:prSet presAssocID="{BF6F189B-1467-4123-A098-D77332A50CB8}" presName="spacer" presStyleCnt="0"/>
      <dgm:spPr/>
    </dgm:pt>
    <dgm:pt modelId="{5A99C761-90CF-4676-BBEB-0914EB88E1CC}" type="pres">
      <dgm:prSet presAssocID="{A24F1A59-73C2-417F-A055-E7C3D73ED42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A75FA1-AA56-49CD-9D4B-7350D55156A5}" type="pres">
      <dgm:prSet presAssocID="{523B40B9-B7A5-462B-86C3-616A8AC845EC}" presName="spacer" presStyleCnt="0"/>
      <dgm:spPr/>
    </dgm:pt>
    <dgm:pt modelId="{449F174D-9ABD-4134-8ADA-65AFEC257093}" type="pres">
      <dgm:prSet presAssocID="{2DD3D9DB-652D-4B60-AB51-C894355E138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0523E3-E4CE-4282-87E9-0F7837A7F0EC}" type="pres">
      <dgm:prSet presAssocID="{2DD3D9DB-652D-4B60-AB51-C894355E138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70D5E-1ABD-4E47-B182-356195F70621}" type="pres">
      <dgm:prSet presAssocID="{C129E09A-8F01-4485-8BAF-3E1CF1FB66A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90D40F-C94A-42C0-9B7D-54DE7C5EE52D}" type="presOf" srcId="{2DD3D9DB-652D-4B60-AB51-C894355E138B}" destId="{449F174D-9ABD-4134-8ADA-65AFEC257093}" srcOrd="0" destOrd="0" presId="urn:microsoft.com/office/officeart/2005/8/layout/vList2"/>
    <dgm:cxn modelId="{4D23C02E-2E1F-42B2-A2D6-B0A65C98BA06}" srcId="{5AC96F7A-EACF-4F29-8D71-343CF8FFA4A2}" destId="{2DD3D9DB-652D-4B60-AB51-C894355E138B}" srcOrd="3" destOrd="0" parTransId="{2B90E388-ED2E-4785-867A-88850735979F}" sibTransId="{1D08547A-3AEA-4EA4-B4A5-A88878FF01F0}"/>
    <dgm:cxn modelId="{9FA48C2B-737B-4FC8-8518-9A8F50CC4264}" srcId="{5AC96F7A-EACF-4F29-8D71-343CF8FFA4A2}" destId="{19B50F96-C386-49D7-B046-22BA15886D94}" srcOrd="1" destOrd="0" parTransId="{1511C555-8B41-4E47-B4D5-CD5C82B14623}" sibTransId="{BF6F189B-1467-4123-A098-D77332A50CB8}"/>
    <dgm:cxn modelId="{C459B450-4249-4CF8-A76E-C682B75507B4}" type="presOf" srcId="{A24F1A59-73C2-417F-A055-E7C3D73ED423}" destId="{5A99C761-90CF-4676-BBEB-0914EB88E1CC}" srcOrd="0" destOrd="0" presId="urn:microsoft.com/office/officeart/2005/8/layout/vList2"/>
    <dgm:cxn modelId="{6AB103F8-FC0E-41C9-AC2D-73029594FB32}" srcId="{5AC96F7A-EACF-4F29-8D71-343CF8FFA4A2}" destId="{A24F1A59-73C2-417F-A055-E7C3D73ED423}" srcOrd="2" destOrd="0" parTransId="{A129F74C-6D3B-4C80-9B3D-F7E9394A1B7F}" sibTransId="{523B40B9-B7A5-462B-86C3-616A8AC845EC}"/>
    <dgm:cxn modelId="{47C104D3-2477-46AD-96B3-564B557B4780}" srcId="{2DD3D9DB-652D-4B60-AB51-C894355E138B}" destId="{B5D6E0AA-4677-47DF-963A-C63E6119D8AA}" srcOrd="0" destOrd="0" parTransId="{009FE47D-45E9-4EEF-A529-76CE3FAFBF25}" sibTransId="{4CE47D13-E8AB-4442-B817-CDEA3CE3C211}"/>
    <dgm:cxn modelId="{2F0AD5E1-4B92-453A-96FF-1FA247D41C28}" type="presOf" srcId="{C129E09A-8F01-4485-8BAF-3E1CF1FB66A3}" destId="{39A70D5E-1ABD-4E47-B182-356195F70621}" srcOrd="0" destOrd="0" presId="urn:microsoft.com/office/officeart/2005/8/layout/vList2"/>
    <dgm:cxn modelId="{3FD87E09-AFC3-4F0A-A85E-A33629A19466}" type="presOf" srcId="{B5D6E0AA-4677-47DF-963A-C63E6119D8AA}" destId="{E10523E3-E4CE-4282-87E9-0F7837A7F0EC}" srcOrd="0" destOrd="0" presId="urn:microsoft.com/office/officeart/2005/8/layout/vList2"/>
    <dgm:cxn modelId="{2EFA74BE-F347-41A7-BCFA-5B085872BACD}" type="presOf" srcId="{5AC96F7A-EACF-4F29-8D71-343CF8FFA4A2}" destId="{970FCC42-CFFD-4936-87F5-3BFF85101DBC}" srcOrd="0" destOrd="0" presId="urn:microsoft.com/office/officeart/2005/8/layout/vList2"/>
    <dgm:cxn modelId="{9956C18E-47BD-48D7-AEFA-198C3B15D9EA}" srcId="{5AC96F7A-EACF-4F29-8D71-343CF8FFA4A2}" destId="{4D2C7E8B-1CDB-4121-ACBB-74626329D7C8}" srcOrd="0" destOrd="0" parTransId="{8E19D5F2-9056-402A-83A9-68BF02167193}" sibTransId="{ABFF63A1-1D93-4228-99CA-70D1C4B19D6F}"/>
    <dgm:cxn modelId="{64E17B0D-929A-4C56-ADBF-2C615D426BDE}" type="presOf" srcId="{19B50F96-C386-49D7-B046-22BA15886D94}" destId="{0A5FDD3C-1A4E-4981-B7A9-149F6200DF47}" srcOrd="0" destOrd="0" presId="urn:microsoft.com/office/officeart/2005/8/layout/vList2"/>
    <dgm:cxn modelId="{3C12FBB0-CEE5-4426-B3EC-15804F0E4169}" srcId="{5AC96F7A-EACF-4F29-8D71-343CF8FFA4A2}" destId="{C129E09A-8F01-4485-8BAF-3E1CF1FB66A3}" srcOrd="4" destOrd="0" parTransId="{9FA9E0E5-2130-4157-AA22-DFA2473DB796}" sibTransId="{E392A0B0-78E1-4465-9BCC-7B86211DBAF0}"/>
    <dgm:cxn modelId="{AA9C639F-BCD5-4688-8197-AD2C9BFEAAD2}" type="presOf" srcId="{4D2C7E8B-1CDB-4121-ACBB-74626329D7C8}" destId="{05E23E5E-F45A-4E55-B98E-69BE2B113C61}" srcOrd="0" destOrd="0" presId="urn:microsoft.com/office/officeart/2005/8/layout/vList2"/>
    <dgm:cxn modelId="{B2E8C944-81CA-42F4-A625-851A7924B70C}" type="presParOf" srcId="{970FCC42-CFFD-4936-87F5-3BFF85101DBC}" destId="{05E23E5E-F45A-4E55-B98E-69BE2B113C61}" srcOrd="0" destOrd="0" presId="urn:microsoft.com/office/officeart/2005/8/layout/vList2"/>
    <dgm:cxn modelId="{A252807A-8113-4993-B1EC-4D9DCA763F68}" type="presParOf" srcId="{970FCC42-CFFD-4936-87F5-3BFF85101DBC}" destId="{3F8B337F-F9F1-4250-A0D4-571514BB7E94}" srcOrd="1" destOrd="0" presId="urn:microsoft.com/office/officeart/2005/8/layout/vList2"/>
    <dgm:cxn modelId="{59C9BD8E-7473-4422-A787-6A1FD26DBCFD}" type="presParOf" srcId="{970FCC42-CFFD-4936-87F5-3BFF85101DBC}" destId="{0A5FDD3C-1A4E-4981-B7A9-149F6200DF47}" srcOrd="2" destOrd="0" presId="urn:microsoft.com/office/officeart/2005/8/layout/vList2"/>
    <dgm:cxn modelId="{E9A1E39E-D109-43AB-9A6A-48CDCCF9FBED}" type="presParOf" srcId="{970FCC42-CFFD-4936-87F5-3BFF85101DBC}" destId="{47F109E6-0CD1-406C-9073-19ACEB48AE0A}" srcOrd="3" destOrd="0" presId="urn:microsoft.com/office/officeart/2005/8/layout/vList2"/>
    <dgm:cxn modelId="{41284F33-9B35-4777-9DE2-C5FB94AEE622}" type="presParOf" srcId="{970FCC42-CFFD-4936-87F5-3BFF85101DBC}" destId="{5A99C761-90CF-4676-BBEB-0914EB88E1CC}" srcOrd="4" destOrd="0" presId="urn:microsoft.com/office/officeart/2005/8/layout/vList2"/>
    <dgm:cxn modelId="{7F6A7118-37A0-407C-8C66-8B185E92F5DD}" type="presParOf" srcId="{970FCC42-CFFD-4936-87F5-3BFF85101DBC}" destId="{50A75FA1-AA56-49CD-9D4B-7350D55156A5}" srcOrd="5" destOrd="0" presId="urn:microsoft.com/office/officeart/2005/8/layout/vList2"/>
    <dgm:cxn modelId="{D3602851-731D-4E86-A113-5199362C7CD9}" type="presParOf" srcId="{970FCC42-CFFD-4936-87F5-3BFF85101DBC}" destId="{449F174D-9ABD-4134-8ADA-65AFEC257093}" srcOrd="6" destOrd="0" presId="urn:microsoft.com/office/officeart/2005/8/layout/vList2"/>
    <dgm:cxn modelId="{F0379B6A-4E4C-4F3F-AAFA-AAA70D5D3EB7}" type="presParOf" srcId="{970FCC42-CFFD-4936-87F5-3BFF85101DBC}" destId="{E10523E3-E4CE-4282-87E9-0F7837A7F0EC}" srcOrd="7" destOrd="0" presId="urn:microsoft.com/office/officeart/2005/8/layout/vList2"/>
    <dgm:cxn modelId="{BA72D528-0068-4EE2-8256-66181C2E8530}" type="presParOf" srcId="{970FCC42-CFFD-4936-87F5-3BFF85101DBC}" destId="{39A70D5E-1ABD-4E47-B182-356195F7062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EEB69D-675C-447D-9E84-D69B4BC79E0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09172DC-E1D0-43EF-9431-F2371A31FFA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Encroachment of Awqaf assets</a:t>
          </a:r>
          <a:endParaRPr lang="en-US" dirty="0"/>
        </a:p>
      </dgm:t>
    </dgm:pt>
    <dgm:pt modelId="{70BDE8BB-2753-42FA-8DD1-9F60960B191B}" type="parTrans" cxnId="{4F420A39-D2FF-4CB7-8E39-E3FA7FB1F46C}">
      <dgm:prSet/>
      <dgm:spPr/>
      <dgm:t>
        <a:bodyPr/>
        <a:lstStyle/>
        <a:p>
          <a:endParaRPr lang="en-US"/>
        </a:p>
      </dgm:t>
    </dgm:pt>
    <dgm:pt modelId="{1CE38A5D-2381-45C7-9B22-D0D266DC8BB8}" type="sibTrans" cxnId="{4F420A39-D2FF-4CB7-8E39-E3FA7FB1F46C}">
      <dgm:prSet/>
      <dgm:spPr/>
      <dgm:t>
        <a:bodyPr/>
        <a:lstStyle/>
        <a:p>
          <a:endParaRPr lang="en-US"/>
        </a:p>
      </dgm:t>
    </dgm:pt>
    <dgm:pt modelId="{E925A68B-2E16-4672-A2F5-E20F92DF98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Physical assets dominate</a:t>
          </a:r>
          <a:endParaRPr lang="en-US" dirty="0"/>
        </a:p>
      </dgm:t>
    </dgm:pt>
    <dgm:pt modelId="{911C4FE5-6ECF-4DCA-A2A0-41835E9DEC96}" type="parTrans" cxnId="{5A8AF61B-EB28-4FD9-AC83-E2EA9C7694F8}">
      <dgm:prSet/>
      <dgm:spPr/>
      <dgm:t>
        <a:bodyPr/>
        <a:lstStyle/>
        <a:p>
          <a:endParaRPr lang="en-US"/>
        </a:p>
      </dgm:t>
    </dgm:pt>
    <dgm:pt modelId="{8D6710A6-FE64-4CF9-AA83-4661B8689211}" type="sibTrans" cxnId="{5A8AF61B-EB28-4FD9-AC83-E2EA9C7694F8}">
      <dgm:prSet/>
      <dgm:spPr/>
      <dgm:t>
        <a:bodyPr/>
        <a:lstStyle/>
        <a:p>
          <a:endParaRPr lang="en-US"/>
        </a:p>
      </dgm:t>
    </dgm:pt>
    <dgm:pt modelId="{9AE04DFF-14A6-48A5-8C85-522D6C10023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Preservation concerns dominate</a:t>
          </a:r>
          <a:endParaRPr lang="en-US" dirty="0"/>
        </a:p>
      </dgm:t>
    </dgm:pt>
    <dgm:pt modelId="{DEE6742A-D42E-48EB-A64A-ADF6E5E7C1C3}" type="parTrans" cxnId="{432812E8-A93D-4329-9BBC-2A966456CB4C}">
      <dgm:prSet/>
      <dgm:spPr/>
      <dgm:t>
        <a:bodyPr/>
        <a:lstStyle/>
        <a:p>
          <a:endParaRPr lang="en-US"/>
        </a:p>
      </dgm:t>
    </dgm:pt>
    <dgm:pt modelId="{00B4189B-EE54-4C5A-A08E-06F60AF74F74}" type="sibTrans" cxnId="{432812E8-A93D-4329-9BBC-2A966456CB4C}">
      <dgm:prSet/>
      <dgm:spPr/>
      <dgm:t>
        <a:bodyPr/>
        <a:lstStyle/>
        <a:p>
          <a:endParaRPr lang="en-US"/>
        </a:p>
      </dgm:t>
    </dgm:pt>
    <dgm:pt modelId="{4818E342-9292-48B7-B608-B4E3A0CBACD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Trust-deficit among stakeholders</a:t>
          </a:r>
        </a:p>
      </dgm:t>
    </dgm:pt>
    <dgm:pt modelId="{F9969C2B-2324-4571-9130-D298CD72B9C4}" type="parTrans" cxnId="{0843CF2C-B9FC-4ECD-AE46-08EA38BF1422}">
      <dgm:prSet/>
      <dgm:spPr/>
      <dgm:t>
        <a:bodyPr/>
        <a:lstStyle/>
        <a:p>
          <a:endParaRPr lang="en-US"/>
        </a:p>
      </dgm:t>
    </dgm:pt>
    <dgm:pt modelId="{698FA389-A218-42D0-9CE7-E73EEDE74788}" type="sibTrans" cxnId="{0843CF2C-B9FC-4ECD-AE46-08EA38BF1422}">
      <dgm:prSet/>
      <dgm:spPr/>
      <dgm:t>
        <a:bodyPr/>
        <a:lstStyle/>
        <a:p>
          <a:endParaRPr lang="en-US"/>
        </a:p>
      </dgm:t>
    </dgm:pt>
    <dgm:pt modelId="{DD56263F-1655-4E5E-838F-7A01BDC0397F}" type="pres">
      <dgm:prSet presAssocID="{9DEEB69D-675C-447D-9E84-D69B4BC79E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066DE74-684D-45F4-93BB-DEF2070C3F2E}" type="pres">
      <dgm:prSet presAssocID="{409172DC-E1D0-43EF-9431-F2371A31FFA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94041F-9165-4795-A73C-A0BDAB2B9460}" type="pres">
      <dgm:prSet presAssocID="{1CE38A5D-2381-45C7-9B22-D0D266DC8BB8}" presName="spacer" presStyleCnt="0"/>
      <dgm:spPr/>
    </dgm:pt>
    <dgm:pt modelId="{52764D69-6C41-4839-A301-9128DE8D0669}" type="pres">
      <dgm:prSet presAssocID="{E925A68B-2E16-4672-A2F5-E20F92DF981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BA03E0-68F1-4302-A76B-90322AC47B37}" type="pres">
      <dgm:prSet presAssocID="{8D6710A6-FE64-4CF9-AA83-4661B8689211}" presName="spacer" presStyleCnt="0"/>
      <dgm:spPr/>
    </dgm:pt>
    <dgm:pt modelId="{1C14675E-F99D-429C-8220-99A946BDF377}" type="pres">
      <dgm:prSet presAssocID="{9AE04DFF-14A6-48A5-8C85-522D6C10023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4CD2C6-6ADA-456D-809E-DD99C308E5B1}" type="pres">
      <dgm:prSet presAssocID="{00B4189B-EE54-4C5A-A08E-06F60AF74F74}" presName="spacer" presStyleCnt="0"/>
      <dgm:spPr/>
    </dgm:pt>
    <dgm:pt modelId="{52C85ACA-F0F8-4348-AFB7-6D76410F24E0}" type="pres">
      <dgm:prSet presAssocID="{4818E342-9292-48B7-B608-B4E3A0CBACD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C49B18-012A-45E0-AD7E-4A5C88F79467}" type="presOf" srcId="{9AE04DFF-14A6-48A5-8C85-522D6C100236}" destId="{1C14675E-F99D-429C-8220-99A946BDF377}" srcOrd="0" destOrd="0" presId="urn:microsoft.com/office/officeart/2005/8/layout/vList2"/>
    <dgm:cxn modelId="{AE2A3417-3B39-4814-BA8E-B5D8EC35D029}" type="presOf" srcId="{4818E342-9292-48B7-B608-B4E3A0CBACD3}" destId="{52C85ACA-F0F8-4348-AFB7-6D76410F24E0}" srcOrd="0" destOrd="0" presId="urn:microsoft.com/office/officeart/2005/8/layout/vList2"/>
    <dgm:cxn modelId="{0843CF2C-B9FC-4ECD-AE46-08EA38BF1422}" srcId="{9DEEB69D-675C-447D-9E84-D69B4BC79E0A}" destId="{4818E342-9292-48B7-B608-B4E3A0CBACD3}" srcOrd="3" destOrd="0" parTransId="{F9969C2B-2324-4571-9130-D298CD72B9C4}" sibTransId="{698FA389-A218-42D0-9CE7-E73EEDE74788}"/>
    <dgm:cxn modelId="{E52F6237-1CCE-4F6C-B8CA-B0935477839F}" type="presOf" srcId="{9DEEB69D-675C-447D-9E84-D69B4BC79E0A}" destId="{DD56263F-1655-4E5E-838F-7A01BDC0397F}" srcOrd="0" destOrd="0" presId="urn:microsoft.com/office/officeart/2005/8/layout/vList2"/>
    <dgm:cxn modelId="{F9666541-493C-48D4-BEFD-7877FAB261CD}" type="presOf" srcId="{E925A68B-2E16-4672-A2F5-E20F92DF9815}" destId="{52764D69-6C41-4839-A301-9128DE8D0669}" srcOrd="0" destOrd="0" presId="urn:microsoft.com/office/officeart/2005/8/layout/vList2"/>
    <dgm:cxn modelId="{08579F0C-7B72-4313-8FC6-B44532021411}" type="presOf" srcId="{409172DC-E1D0-43EF-9431-F2371A31FFA6}" destId="{1066DE74-684D-45F4-93BB-DEF2070C3F2E}" srcOrd="0" destOrd="0" presId="urn:microsoft.com/office/officeart/2005/8/layout/vList2"/>
    <dgm:cxn modelId="{5A8AF61B-EB28-4FD9-AC83-E2EA9C7694F8}" srcId="{9DEEB69D-675C-447D-9E84-D69B4BC79E0A}" destId="{E925A68B-2E16-4672-A2F5-E20F92DF9815}" srcOrd="1" destOrd="0" parTransId="{911C4FE5-6ECF-4DCA-A2A0-41835E9DEC96}" sibTransId="{8D6710A6-FE64-4CF9-AA83-4661B8689211}"/>
    <dgm:cxn modelId="{432812E8-A93D-4329-9BBC-2A966456CB4C}" srcId="{9DEEB69D-675C-447D-9E84-D69B4BC79E0A}" destId="{9AE04DFF-14A6-48A5-8C85-522D6C100236}" srcOrd="2" destOrd="0" parTransId="{DEE6742A-D42E-48EB-A64A-ADF6E5E7C1C3}" sibTransId="{00B4189B-EE54-4C5A-A08E-06F60AF74F74}"/>
    <dgm:cxn modelId="{4F420A39-D2FF-4CB7-8E39-E3FA7FB1F46C}" srcId="{9DEEB69D-675C-447D-9E84-D69B4BC79E0A}" destId="{409172DC-E1D0-43EF-9431-F2371A31FFA6}" srcOrd="0" destOrd="0" parTransId="{70BDE8BB-2753-42FA-8DD1-9F60960B191B}" sibTransId="{1CE38A5D-2381-45C7-9B22-D0D266DC8BB8}"/>
    <dgm:cxn modelId="{D26D943B-F179-4645-B6D3-B052E80468F0}" type="presParOf" srcId="{DD56263F-1655-4E5E-838F-7A01BDC0397F}" destId="{1066DE74-684D-45F4-93BB-DEF2070C3F2E}" srcOrd="0" destOrd="0" presId="urn:microsoft.com/office/officeart/2005/8/layout/vList2"/>
    <dgm:cxn modelId="{AD178E98-B1FD-417B-9D4F-C9132BA4BFF7}" type="presParOf" srcId="{DD56263F-1655-4E5E-838F-7A01BDC0397F}" destId="{D394041F-9165-4795-A73C-A0BDAB2B9460}" srcOrd="1" destOrd="0" presId="urn:microsoft.com/office/officeart/2005/8/layout/vList2"/>
    <dgm:cxn modelId="{124F8FC2-8D42-45D8-BA75-6F0194FD5AB8}" type="presParOf" srcId="{DD56263F-1655-4E5E-838F-7A01BDC0397F}" destId="{52764D69-6C41-4839-A301-9128DE8D0669}" srcOrd="2" destOrd="0" presId="urn:microsoft.com/office/officeart/2005/8/layout/vList2"/>
    <dgm:cxn modelId="{1EC11A33-E382-4228-823D-884581AEFF03}" type="presParOf" srcId="{DD56263F-1655-4E5E-838F-7A01BDC0397F}" destId="{41BA03E0-68F1-4302-A76B-90322AC47B37}" srcOrd="3" destOrd="0" presId="urn:microsoft.com/office/officeart/2005/8/layout/vList2"/>
    <dgm:cxn modelId="{2EA6BA9E-6CBF-4D64-A2AF-28DDED4F4D57}" type="presParOf" srcId="{DD56263F-1655-4E5E-838F-7A01BDC0397F}" destId="{1C14675E-F99D-429C-8220-99A946BDF377}" srcOrd="4" destOrd="0" presId="urn:microsoft.com/office/officeart/2005/8/layout/vList2"/>
    <dgm:cxn modelId="{7433C550-858A-4B29-9EBB-BFF7779E9EBC}" type="presParOf" srcId="{DD56263F-1655-4E5E-838F-7A01BDC0397F}" destId="{2A4CD2C6-6ADA-456D-809E-DD99C308E5B1}" srcOrd="5" destOrd="0" presId="urn:microsoft.com/office/officeart/2005/8/layout/vList2"/>
    <dgm:cxn modelId="{10AD1EBE-98C6-442F-84E9-A949EF1620EB}" type="presParOf" srcId="{DD56263F-1655-4E5E-838F-7A01BDC0397F}" destId="{52C85ACA-F0F8-4348-AFB7-6D76410F24E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EEB69D-675C-447D-9E84-D69B4BC79E0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09172DC-E1D0-43EF-9431-F2371A31FFA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Legal and regulatory reforms</a:t>
          </a:r>
        </a:p>
      </dgm:t>
    </dgm:pt>
    <dgm:pt modelId="{70BDE8BB-2753-42FA-8DD1-9F60960B191B}" type="parTrans" cxnId="{4F420A39-D2FF-4CB7-8E39-E3FA7FB1F46C}">
      <dgm:prSet/>
      <dgm:spPr/>
      <dgm:t>
        <a:bodyPr/>
        <a:lstStyle/>
        <a:p>
          <a:endParaRPr lang="en-US"/>
        </a:p>
      </dgm:t>
    </dgm:pt>
    <dgm:pt modelId="{1CE38A5D-2381-45C7-9B22-D0D266DC8BB8}" type="sibTrans" cxnId="{4F420A39-D2FF-4CB7-8E39-E3FA7FB1F46C}">
      <dgm:prSet/>
      <dgm:spPr/>
      <dgm:t>
        <a:bodyPr/>
        <a:lstStyle/>
        <a:p>
          <a:endParaRPr lang="en-US"/>
        </a:p>
      </dgm:t>
    </dgm:pt>
    <dgm:pt modelId="{E925A68B-2E16-4672-A2F5-E20F92DF98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Financialization of waqf</a:t>
          </a:r>
        </a:p>
      </dgm:t>
    </dgm:pt>
    <dgm:pt modelId="{911C4FE5-6ECF-4DCA-A2A0-41835E9DEC96}" type="parTrans" cxnId="{5A8AF61B-EB28-4FD9-AC83-E2EA9C7694F8}">
      <dgm:prSet/>
      <dgm:spPr/>
      <dgm:t>
        <a:bodyPr/>
        <a:lstStyle/>
        <a:p>
          <a:endParaRPr lang="en-US"/>
        </a:p>
      </dgm:t>
    </dgm:pt>
    <dgm:pt modelId="{8D6710A6-FE64-4CF9-AA83-4661B8689211}" type="sibTrans" cxnId="{5A8AF61B-EB28-4FD9-AC83-E2EA9C7694F8}">
      <dgm:prSet/>
      <dgm:spPr/>
      <dgm:t>
        <a:bodyPr/>
        <a:lstStyle/>
        <a:p>
          <a:endParaRPr lang="en-US"/>
        </a:p>
      </dgm:t>
    </dgm:pt>
    <dgm:pt modelId="{9AE04DFF-14A6-48A5-8C85-522D6C10023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Redevelopment of waqf assets and their prudent investment</a:t>
          </a:r>
        </a:p>
      </dgm:t>
    </dgm:pt>
    <dgm:pt modelId="{DEE6742A-D42E-48EB-A64A-ADF6E5E7C1C3}" type="parTrans" cxnId="{432812E8-A93D-4329-9BBC-2A966456CB4C}">
      <dgm:prSet/>
      <dgm:spPr/>
      <dgm:t>
        <a:bodyPr/>
        <a:lstStyle/>
        <a:p>
          <a:endParaRPr lang="en-US"/>
        </a:p>
      </dgm:t>
    </dgm:pt>
    <dgm:pt modelId="{00B4189B-EE54-4C5A-A08E-06F60AF74F74}" type="sibTrans" cxnId="{432812E8-A93D-4329-9BBC-2A966456CB4C}">
      <dgm:prSet/>
      <dgm:spPr/>
      <dgm:t>
        <a:bodyPr/>
        <a:lstStyle/>
        <a:p>
          <a:endParaRPr lang="en-US"/>
        </a:p>
      </dgm:t>
    </dgm:pt>
    <dgm:pt modelId="{4818E342-9292-48B7-B608-B4E3A0CBACD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Fintech applications in ISF</a:t>
          </a:r>
        </a:p>
      </dgm:t>
    </dgm:pt>
    <dgm:pt modelId="{F9969C2B-2324-4571-9130-D298CD72B9C4}" type="parTrans" cxnId="{0843CF2C-B9FC-4ECD-AE46-08EA38BF1422}">
      <dgm:prSet/>
      <dgm:spPr/>
      <dgm:t>
        <a:bodyPr/>
        <a:lstStyle/>
        <a:p>
          <a:endParaRPr lang="en-US"/>
        </a:p>
      </dgm:t>
    </dgm:pt>
    <dgm:pt modelId="{698FA389-A218-42D0-9CE7-E73EEDE74788}" type="sibTrans" cxnId="{0843CF2C-B9FC-4ECD-AE46-08EA38BF1422}">
      <dgm:prSet/>
      <dgm:spPr/>
      <dgm:t>
        <a:bodyPr/>
        <a:lstStyle/>
        <a:p>
          <a:endParaRPr lang="en-US"/>
        </a:p>
      </dgm:t>
    </dgm:pt>
    <dgm:pt modelId="{8CC5F3F0-3F13-432B-ADB9-B03FC6E73B9A}" type="pres">
      <dgm:prSet presAssocID="{9DEEB69D-675C-447D-9E84-D69B4BC79E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6DA805-55DC-4DBC-9405-F7024DC75110}" type="pres">
      <dgm:prSet presAssocID="{409172DC-E1D0-43EF-9431-F2371A31FFA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D4B99A-B6B6-4BA8-8FC3-5103488B0D60}" type="pres">
      <dgm:prSet presAssocID="{1CE38A5D-2381-45C7-9B22-D0D266DC8BB8}" presName="spacer" presStyleCnt="0"/>
      <dgm:spPr/>
    </dgm:pt>
    <dgm:pt modelId="{6A20CF06-42BA-44C7-976D-16217042C658}" type="pres">
      <dgm:prSet presAssocID="{E925A68B-2E16-4672-A2F5-E20F92DF981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4E5FB-FBF8-48FA-8613-29298A959A37}" type="pres">
      <dgm:prSet presAssocID="{8D6710A6-FE64-4CF9-AA83-4661B8689211}" presName="spacer" presStyleCnt="0"/>
      <dgm:spPr/>
    </dgm:pt>
    <dgm:pt modelId="{7D6346E5-61E7-4252-A278-08F11F2E709B}" type="pres">
      <dgm:prSet presAssocID="{9AE04DFF-14A6-48A5-8C85-522D6C10023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6D6E3E-BBBB-414F-8F2A-87EFE21C914F}" type="pres">
      <dgm:prSet presAssocID="{00B4189B-EE54-4C5A-A08E-06F60AF74F74}" presName="spacer" presStyleCnt="0"/>
      <dgm:spPr/>
    </dgm:pt>
    <dgm:pt modelId="{E36D14BD-B134-473D-A20A-7AE48D45C88A}" type="pres">
      <dgm:prSet presAssocID="{4818E342-9292-48B7-B608-B4E3A0CBACD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43CF2C-B9FC-4ECD-AE46-08EA38BF1422}" srcId="{9DEEB69D-675C-447D-9E84-D69B4BC79E0A}" destId="{4818E342-9292-48B7-B608-B4E3A0CBACD3}" srcOrd="3" destOrd="0" parTransId="{F9969C2B-2324-4571-9130-D298CD72B9C4}" sibTransId="{698FA389-A218-42D0-9CE7-E73EEDE74788}"/>
    <dgm:cxn modelId="{AA8236B7-8324-4D56-9764-6FFF46174159}" type="presOf" srcId="{9AE04DFF-14A6-48A5-8C85-522D6C100236}" destId="{7D6346E5-61E7-4252-A278-08F11F2E709B}" srcOrd="0" destOrd="0" presId="urn:microsoft.com/office/officeart/2005/8/layout/vList2"/>
    <dgm:cxn modelId="{5A8AF61B-EB28-4FD9-AC83-E2EA9C7694F8}" srcId="{9DEEB69D-675C-447D-9E84-D69B4BC79E0A}" destId="{E925A68B-2E16-4672-A2F5-E20F92DF9815}" srcOrd="1" destOrd="0" parTransId="{911C4FE5-6ECF-4DCA-A2A0-41835E9DEC96}" sibTransId="{8D6710A6-FE64-4CF9-AA83-4661B8689211}"/>
    <dgm:cxn modelId="{4F420A39-D2FF-4CB7-8E39-E3FA7FB1F46C}" srcId="{9DEEB69D-675C-447D-9E84-D69B4BC79E0A}" destId="{409172DC-E1D0-43EF-9431-F2371A31FFA6}" srcOrd="0" destOrd="0" parTransId="{70BDE8BB-2753-42FA-8DD1-9F60960B191B}" sibTransId="{1CE38A5D-2381-45C7-9B22-D0D266DC8BB8}"/>
    <dgm:cxn modelId="{C6D889CB-B612-4BE2-9883-85052522BC5A}" type="presOf" srcId="{E925A68B-2E16-4672-A2F5-E20F92DF9815}" destId="{6A20CF06-42BA-44C7-976D-16217042C658}" srcOrd="0" destOrd="0" presId="urn:microsoft.com/office/officeart/2005/8/layout/vList2"/>
    <dgm:cxn modelId="{7032CA37-BF08-4529-B4CC-D336B2A0189B}" type="presOf" srcId="{4818E342-9292-48B7-B608-B4E3A0CBACD3}" destId="{E36D14BD-B134-473D-A20A-7AE48D45C88A}" srcOrd="0" destOrd="0" presId="urn:microsoft.com/office/officeart/2005/8/layout/vList2"/>
    <dgm:cxn modelId="{432812E8-A93D-4329-9BBC-2A966456CB4C}" srcId="{9DEEB69D-675C-447D-9E84-D69B4BC79E0A}" destId="{9AE04DFF-14A6-48A5-8C85-522D6C100236}" srcOrd="2" destOrd="0" parTransId="{DEE6742A-D42E-48EB-A64A-ADF6E5E7C1C3}" sibTransId="{00B4189B-EE54-4C5A-A08E-06F60AF74F74}"/>
    <dgm:cxn modelId="{A56FDDED-5803-404A-9753-5ABAE5E61722}" type="presOf" srcId="{409172DC-E1D0-43EF-9431-F2371A31FFA6}" destId="{A16DA805-55DC-4DBC-9405-F7024DC75110}" srcOrd="0" destOrd="0" presId="urn:microsoft.com/office/officeart/2005/8/layout/vList2"/>
    <dgm:cxn modelId="{F08CE2AE-C913-4975-BE4C-A52A0895E677}" type="presOf" srcId="{9DEEB69D-675C-447D-9E84-D69B4BC79E0A}" destId="{8CC5F3F0-3F13-432B-ADB9-B03FC6E73B9A}" srcOrd="0" destOrd="0" presId="urn:microsoft.com/office/officeart/2005/8/layout/vList2"/>
    <dgm:cxn modelId="{0928DEC7-F5E7-4778-BF5F-722D401AED42}" type="presParOf" srcId="{8CC5F3F0-3F13-432B-ADB9-B03FC6E73B9A}" destId="{A16DA805-55DC-4DBC-9405-F7024DC75110}" srcOrd="0" destOrd="0" presId="urn:microsoft.com/office/officeart/2005/8/layout/vList2"/>
    <dgm:cxn modelId="{22409664-319E-4999-B0FF-7228E837797C}" type="presParOf" srcId="{8CC5F3F0-3F13-432B-ADB9-B03FC6E73B9A}" destId="{F2D4B99A-B6B6-4BA8-8FC3-5103488B0D60}" srcOrd="1" destOrd="0" presId="urn:microsoft.com/office/officeart/2005/8/layout/vList2"/>
    <dgm:cxn modelId="{40BBDBB4-B691-4DE7-BB09-B62DBC3BFC46}" type="presParOf" srcId="{8CC5F3F0-3F13-432B-ADB9-B03FC6E73B9A}" destId="{6A20CF06-42BA-44C7-976D-16217042C658}" srcOrd="2" destOrd="0" presId="urn:microsoft.com/office/officeart/2005/8/layout/vList2"/>
    <dgm:cxn modelId="{6D1A220B-6F12-4139-97C3-8F1BBF8D7C2C}" type="presParOf" srcId="{8CC5F3F0-3F13-432B-ADB9-B03FC6E73B9A}" destId="{9204E5FB-FBF8-48FA-8613-29298A959A37}" srcOrd="3" destOrd="0" presId="urn:microsoft.com/office/officeart/2005/8/layout/vList2"/>
    <dgm:cxn modelId="{83A1E153-304D-416F-BC8B-13F572F9783F}" type="presParOf" srcId="{8CC5F3F0-3F13-432B-ADB9-B03FC6E73B9A}" destId="{7D6346E5-61E7-4252-A278-08F11F2E709B}" srcOrd="4" destOrd="0" presId="urn:microsoft.com/office/officeart/2005/8/layout/vList2"/>
    <dgm:cxn modelId="{8285861D-136D-4734-80BD-E057C847DF88}" type="presParOf" srcId="{8CC5F3F0-3F13-432B-ADB9-B03FC6E73B9A}" destId="{756D6E3E-BBBB-414F-8F2A-87EFE21C914F}" srcOrd="5" destOrd="0" presId="urn:microsoft.com/office/officeart/2005/8/layout/vList2"/>
    <dgm:cxn modelId="{ADEA7F76-B68A-4033-853D-2291AE1A6959}" type="presParOf" srcId="{8CC5F3F0-3F13-432B-ADB9-B03FC6E73B9A}" destId="{E36D14BD-B134-473D-A20A-7AE48D45C88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41024-57C5-4F2E-BED2-C486A3D31535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5D629-556F-4D39-984D-CD204CA28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84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11FE2-52FB-4894-B8C7-60A180F26BD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8445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11FE2-52FB-4894-B8C7-60A180F26BD7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0682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11FE2-52FB-4894-B8C7-60A180F26BD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49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Stakeholder wealth maximization objective often leads to mission drift – pricing and product related anomalies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11FE2-52FB-4894-B8C7-60A180F26B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75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Stakeholder wealth maximization objective often leads to mission drift – pricing and product related anomalies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11FE2-52FB-4894-B8C7-60A180F26BD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25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just a few indicators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D5D629-556F-4D39-984D-CD204CA281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47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D5D629-556F-4D39-984D-CD204CA281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D5D629-556F-4D39-984D-CD204CA281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418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D5D629-556F-4D39-984D-CD204CA2814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72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11FE2-52FB-4894-B8C7-60A180F26BD7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4439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11FE2-52FB-4894-B8C7-60A180F26BD7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398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412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5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300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821" y="6356352"/>
            <a:ext cx="2743200" cy="365125"/>
          </a:xfrm>
        </p:spPr>
        <p:txBody>
          <a:bodyPr/>
          <a:lstStyle/>
          <a:p>
            <a:fld id="{A6F0DD12-DF13-4F0E-93D4-D35D8484CBFF}" type="datetime3">
              <a:rPr lang="en-US" smtClean="0"/>
              <a:t>21 August 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559731" y="6356352"/>
            <a:ext cx="2620108" cy="365125"/>
          </a:xfrm>
        </p:spPr>
        <p:txBody>
          <a:bodyPr/>
          <a:lstStyle>
            <a:lvl1pPr algn="ctr">
              <a:defRPr/>
            </a:lvl1pPr>
          </a:lstStyle>
          <a:p>
            <a:fld id="{F8E5A442-27F9-400D-B335-C2ACCB2E31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838201" y="1359354"/>
            <a:ext cx="10392508" cy="470616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838201" y="174626"/>
            <a:ext cx="10392508" cy="990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00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imat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3CD8F-AE3D-4505-9BBA-FF7C35047C8D}" type="datetime3">
              <a:rPr lang="en-US" smtClean="0"/>
              <a:t>21 August 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3FE2B-2729-4351-8ECE-83CFD6D4F25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title="IRT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925" y="0"/>
            <a:ext cx="1055076" cy="1078522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838201" y="1344857"/>
            <a:ext cx="10392508" cy="473185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1" y="1243007"/>
            <a:ext cx="1039250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838201" y="174626"/>
            <a:ext cx="10392508" cy="9901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729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2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01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1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4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5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56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732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6371BEE6-6A78-4EAF-8631-E1D5E9402FE9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72F2857F-03B9-4E4F-AD84-6359DC5AE0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8172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661" r:id="rId13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33">
            <a:extLst>
              <a:ext uri="{FF2B5EF4-FFF2-40B4-BE49-F238E27FC236}">
                <a16:creationId xmlns:a16="http://schemas.microsoft.com/office/drawing/2014/main" xmlns="" id="{31E7C082-5B81-400A-A1DE-7CA9F26ED8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4" name="Straight Connector 35">
            <a:extLst>
              <a:ext uri="{FF2B5EF4-FFF2-40B4-BE49-F238E27FC236}">
                <a16:creationId xmlns:a16="http://schemas.microsoft.com/office/drawing/2014/main" xmlns="" id="{08D54232-CDE1-4B53-B430-AB82206F6B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5" name="Rectangle 37">
            <a:extLst>
              <a:ext uri="{FF2B5EF4-FFF2-40B4-BE49-F238E27FC236}">
                <a16:creationId xmlns:a16="http://schemas.microsoft.com/office/drawing/2014/main" xmlns="" id="{9238970C-19DE-438D-80D2-5CF9690551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39">
            <a:extLst>
              <a:ext uri="{FF2B5EF4-FFF2-40B4-BE49-F238E27FC236}">
                <a16:creationId xmlns:a16="http://schemas.microsoft.com/office/drawing/2014/main" xmlns="" id="{E4B1E3F6-167B-40F3-B303-9A931BAB97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365356" y="810275"/>
            <a:ext cx="7020747" cy="52296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cap="all" spc="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ISLAMIC </a:t>
            </a:r>
            <a:r>
              <a:rPr lang="en-US" sz="6600" cap="all" spc="20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SOCiAL</a:t>
            </a:r>
            <a:r>
              <a:rPr lang="en-US" sz="6600" cap="all" spc="2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600" cap="all" spc="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FINANCE</a:t>
            </a:r>
          </a:p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cap="all" spc="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40465A9A-0B0E-4D7B-8150-D098AC71B3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059935" y="1596290"/>
            <a:ext cx="0" cy="3657600"/>
          </a:xfrm>
          <a:prstGeom prst="line">
            <a:avLst/>
          </a:prstGeom>
          <a:ln w="19050">
            <a:solidFill>
              <a:srgbClr val="FFFFFF">
                <a:alpha val="7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"/>
          <p:cNvSpPr>
            <a:spLocks noGrp="1"/>
          </p:cNvSpPr>
          <p:nvPr>
            <p:ph type="dt" sz="half" idx="10"/>
          </p:nvPr>
        </p:nvSpPr>
        <p:spPr>
          <a:xfrm>
            <a:off x="1024128" y="6470704"/>
            <a:ext cx="2154142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13A2D65-E8AB-4225-B402-5849CBF7DE0B}" type="datetime2">
              <a:rPr lang="en-US" smtClean="0"/>
              <a:pPr>
                <a:spcAft>
                  <a:spcPts val="600"/>
                </a:spcAft>
              </a:pPr>
              <a:t>Friday, August 21,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cap="all" baseline="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n-ea"/>
                <a:cs typeface="+mn-cs"/>
              </a:rPr>
              <a:t>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fld id="{B3C3FE2B-2729-4351-8ECE-83CFD6D4F253}" type="slidenum">
              <a:rPr lang="en-US" smtClean="0"/>
              <a:pPr algn="l"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B097B322-4ED1-437C-8CAA-7E2A7DB25BF7}"/>
              </a:ext>
            </a:extLst>
          </p:cNvPr>
          <p:cNvSpPr/>
          <p:nvPr/>
        </p:nvSpPr>
        <p:spPr>
          <a:xfrm>
            <a:off x="7513163" y="4831401"/>
            <a:ext cx="3450211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cap="all" dirty="0">
                <a:solidFill>
                  <a:schemeClr val="bg1"/>
                </a:solidFill>
                <a:latin typeface="+mj-lt"/>
              </a:rPr>
              <a:t>Mohammed Obaidullah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cap="all" dirty="0">
                <a:solidFill>
                  <a:schemeClr val="bg1"/>
                </a:solidFill>
                <a:latin typeface="+mj-lt"/>
              </a:rPr>
              <a:t>LEAD RESEARCH ECONOMIST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cap="all" dirty="0">
                <a:solidFill>
                  <a:schemeClr val="bg1"/>
                </a:solidFill>
                <a:latin typeface="+mj-lt"/>
              </a:rPr>
              <a:t>ISLAMIC DEVELOPMENT BANK GROUP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248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7">
            <a:extLst>
              <a:ext uri="{FF2B5EF4-FFF2-40B4-BE49-F238E27FC236}">
                <a16:creationId xmlns:a16="http://schemas.microsoft.com/office/drawing/2014/main" xmlns="" id="{BC82E0D7-37D0-4C31-B2DA-233C8F10C9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27546" y="321732"/>
            <a:ext cx="9097524" cy="614897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FDBC2F-E83F-4959-8CBE-9BE56EC01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8069094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zakat for Achieving mas &amp; </a:t>
            </a:r>
            <a:r>
              <a:rPr lang="en-US" dirty="0" err="1">
                <a:solidFill>
                  <a:srgbClr val="FFFFFF"/>
                </a:solidFill>
              </a:rPr>
              <a:t>sdg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</p:txBody>
      </p:sp>
      <p:cxnSp>
        <p:nvCxnSpPr>
          <p:cNvPr id="35" name="Straight Connector 29">
            <a:extLst>
              <a:ext uri="{FF2B5EF4-FFF2-40B4-BE49-F238E27FC236}">
                <a16:creationId xmlns:a16="http://schemas.microsoft.com/office/drawing/2014/main" xmlns="" id="{1AD3A364-FD48-4C42-B623-DAD0C3ED6B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C33A64-F4FF-4FC4-81DF-BAE380BB6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8074151" cy="386297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Islam stipulates conditions on the use of zakat funds and requires that funds must clearly </a:t>
            </a:r>
            <a:r>
              <a:rPr lang="en-US" dirty="0">
                <a:solidFill>
                  <a:srgbClr val="FFFF00"/>
                </a:solidFill>
              </a:rPr>
              <a:t>flow to specified categories of beneficiaries only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r>
              <a:rPr lang="en-US" dirty="0" err="1">
                <a:solidFill>
                  <a:schemeClr val="bg1"/>
                </a:solidFill>
              </a:rPr>
              <a:t>fuqara</a:t>
            </a:r>
            <a:r>
              <a:rPr lang="en-US" dirty="0">
                <a:solidFill>
                  <a:schemeClr val="bg1"/>
                </a:solidFill>
              </a:rPr>
              <a:t> (poor), </a:t>
            </a:r>
            <a:r>
              <a:rPr lang="en-US" dirty="0" err="1">
                <a:solidFill>
                  <a:schemeClr val="bg1"/>
                </a:solidFill>
              </a:rPr>
              <a:t>masakeen</a:t>
            </a:r>
            <a:r>
              <a:rPr lang="en-US" dirty="0">
                <a:solidFill>
                  <a:schemeClr val="bg1"/>
                </a:solidFill>
              </a:rPr>
              <a:t> (needy), </a:t>
            </a:r>
            <a:r>
              <a:rPr lang="en-US" dirty="0" err="1">
                <a:solidFill>
                  <a:schemeClr val="bg1"/>
                </a:solidFill>
              </a:rPr>
              <a:t>ameleen</a:t>
            </a:r>
            <a:r>
              <a:rPr lang="en-US" dirty="0">
                <a:solidFill>
                  <a:schemeClr val="bg1"/>
                </a:solidFill>
              </a:rPr>
              <a:t>-a-</a:t>
            </a:r>
            <a:r>
              <a:rPr lang="en-US" dirty="0" err="1">
                <a:solidFill>
                  <a:schemeClr val="bg1"/>
                </a:solidFill>
              </a:rPr>
              <a:t>alaiha</a:t>
            </a:r>
            <a:r>
              <a:rPr lang="en-US" dirty="0">
                <a:solidFill>
                  <a:schemeClr val="bg1"/>
                </a:solidFill>
              </a:rPr>
              <a:t> (those who are in charge thereof), </a:t>
            </a:r>
            <a:r>
              <a:rPr lang="en-US" dirty="0" err="1">
                <a:solidFill>
                  <a:schemeClr val="bg1"/>
                </a:solidFill>
              </a:rPr>
              <a:t>muallafat</a:t>
            </a:r>
            <a:r>
              <a:rPr lang="en-US" dirty="0">
                <a:solidFill>
                  <a:schemeClr val="bg1"/>
                </a:solidFill>
              </a:rPr>
              <a:t>-ul-</a:t>
            </a:r>
            <a:r>
              <a:rPr lang="en-US" dirty="0" err="1">
                <a:solidFill>
                  <a:schemeClr val="bg1"/>
                </a:solidFill>
              </a:rPr>
              <a:t>quloob</a:t>
            </a:r>
            <a:r>
              <a:rPr lang="en-US" dirty="0">
                <a:solidFill>
                  <a:schemeClr val="bg1"/>
                </a:solidFill>
              </a:rPr>
              <a:t> (those whose hearts are to be won over), fir-</a:t>
            </a:r>
            <a:r>
              <a:rPr lang="en-US" dirty="0" err="1">
                <a:solidFill>
                  <a:schemeClr val="bg1"/>
                </a:solidFill>
              </a:rPr>
              <a:t>riqaab</a:t>
            </a:r>
            <a:r>
              <a:rPr lang="en-US" dirty="0">
                <a:solidFill>
                  <a:schemeClr val="bg1"/>
                </a:solidFill>
              </a:rPr>
              <a:t> (the freeing of human beings from bondage),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al-</a:t>
            </a:r>
            <a:r>
              <a:rPr lang="en-US" dirty="0" err="1">
                <a:solidFill>
                  <a:schemeClr val="bg1"/>
                </a:solidFill>
              </a:rPr>
              <a:t>gharimun</a:t>
            </a:r>
            <a:r>
              <a:rPr lang="en-US" dirty="0">
                <a:solidFill>
                  <a:schemeClr val="bg1"/>
                </a:solidFill>
              </a:rPr>
              <a:t> (those who are overburdened with debts), fi-</a:t>
            </a:r>
            <a:r>
              <a:rPr lang="en-US" dirty="0" err="1">
                <a:solidFill>
                  <a:schemeClr val="bg1"/>
                </a:solidFill>
              </a:rPr>
              <a:t>sabeelillah</a:t>
            </a:r>
            <a:r>
              <a:rPr lang="en-US" dirty="0">
                <a:solidFill>
                  <a:schemeClr val="bg1"/>
                </a:solidFill>
              </a:rPr>
              <a:t> (for every struggle) in Allah’s cause, and ibn as-</a:t>
            </a:r>
            <a:r>
              <a:rPr lang="en-US" dirty="0" err="1">
                <a:solidFill>
                  <a:schemeClr val="bg1"/>
                </a:solidFill>
              </a:rPr>
              <a:t>sabil</a:t>
            </a:r>
            <a:r>
              <a:rPr lang="en-US" dirty="0">
                <a:solidFill>
                  <a:schemeClr val="bg1"/>
                </a:solidFill>
              </a:rPr>
              <a:t> (for the wayfarer)</a:t>
            </a:r>
          </a:p>
          <a:p>
            <a:r>
              <a:rPr lang="en-US" dirty="0">
                <a:solidFill>
                  <a:srgbClr val="FFFF00"/>
                </a:solidFill>
              </a:rPr>
              <a:t>Zakat funds are SUSTAINABLE and may directly address SDG1, SDG2, SDG10 and others as long as the beneficiaries are POOR.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Rectangle 31">
            <a:extLst>
              <a:ext uri="{FF2B5EF4-FFF2-40B4-BE49-F238E27FC236}">
                <a16:creationId xmlns:a16="http://schemas.microsoft.com/office/drawing/2014/main" xmlns="" id="{F9F40211-4307-4706-AE59-83AC153FBF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83348" y="325601"/>
            <a:ext cx="2286920" cy="614510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805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7">
            <a:extLst>
              <a:ext uri="{FF2B5EF4-FFF2-40B4-BE49-F238E27FC236}">
                <a16:creationId xmlns:a16="http://schemas.microsoft.com/office/drawing/2014/main" xmlns="" id="{BC82E0D7-37D0-4C31-B2DA-233C8F10C9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27546" y="321732"/>
            <a:ext cx="9097524" cy="614897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FDBC2F-E83F-4959-8CBE-9BE56EC01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8069094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WAQF for Achieving mas &amp; </a:t>
            </a:r>
            <a:r>
              <a:rPr lang="en-US" dirty="0" err="1">
                <a:solidFill>
                  <a:srgbClr val="FFFFFF"/>
                </a:solidFill>
              </a:rPr>
              <a:t>sdg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</p:txBody>
      </p:sp>
      <p:cxnSp>
        <p:nvCxnSpPr>
          <p:cNvPr id="35" name="Straight Connector 29">
            <a:extLst>
              <a:ext uri="{FF2B5EF4-FFF2-40B4-BE49-F238E27FC236}">
                <a16:creationId xmlns:a16="http://schemas.microsoft.com/office/drawing/2014/main" xmlns="" id="{1AD3A364-FD48-4C42-B623-DAD0C3ED6B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C33A64-F4FF-4FC4-81DF-BAE380BB6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8074151" cy="3862971"/>
          </a:xfrm>
        </p:spPr>
        <p:txBody>
          <a:bodyPr>
            <a:normAutofit/>
          </a:bodyPr>
          <a:lstStyle/>
          <a:p>
            <a:r>
              <a:rPr lang="ms-MY" dirty="0">
                <a:solidFill>
                  <a:schemeClr val="bg1"/>
                </a:solidFill>
              </a:rPr>
              <a:t>A waqf provides for flow of benefits on a sustained basis from a variety of endowed assets</a:t>
            </a:r>
          </a:p>
          <a:p>
            <a:r>
              <a:rPr lang="ms-MY" dirty="0">
                <a:solidFill>
                  <a:schemeClr val="bg1"/>
                </a:solidFill>
              </a:rPr>
              <a:t>Waqf deed by waqif determines what, when, how and to whom benefits will flow</a:t>
            </a:r>
          </a:p>
          <a:p>
            <a:r>
              <a:rPr lang="ms-MY" dirty="0">
                <a:solidFill>
                  <a:schemeClr val="bg1"/>
                </a:solidFill>
              </a:rPr>
              <a:t>While in all forms of donations, the intention of the donor regarding the application of donated funds or property should be respected as a matter of good practice, the same is carefully documented and is </a:t>
            </a:r>
            <a:r>
              <a:rPr lang="ms-MY" dirty="0">
                <a:solidFill>
                  <a:srgbClr val="FFFF00"/>
                </a:solidFill>
              </a:rPr>
              <a:t>mandatory</a:t>
            </a:r>
            <a:r>
              <a:rPr lang="ms-MY" dirty="0">
                <a:solidFill>
                  <a:schemeClr val="bg1"/>
                </a:solidFill>
              </a:rPr>
              <a:t> in case of waqf. </a:t>
            </a:r>
          </a:p>
          <a:p>
            <a:r>
              <a:rPr lang="ms-MY" dirty="0">
                <a:solidFill>
                  <a:srgbClr val="FFFF00"/>
                </a:solidFill>
              </a:rPr>
              <a:t>Benefits may be targeted at achievement of MaS and SDGs</a:t>
            </a:r>
            <a:endParaRPr lang="en-US" dirty="0">
              <a:solidFill>
                <a:srgbClr val="FFFF00"/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6" name="Rectangle 31">
            <a:extLst>
              <a:ext uri="{FF2B5EF4-FFF2-40B4-BE49-F238E27FC236}">
                <a16:creationId xmlns:a16="http://schemas.microsoft.com/office/drawing/2014/main" xmlns="" id="{F9F40211-4307-4706-AE59-83AC153FBF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83348" y="325601"/>
            <a:ext cx="2286920" cy="614510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804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A6594A-AE95-4CE8-BBF0-C91658CCE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MAS, SDG &amp; ottoman waqf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9E835842-CD87-4B6F-9DCB-C4842873D1FD}"/>
              </a:ext>
            </a:extLst>
          </p:cNvPr>
          <p:cNvGrpSpPr/>
          <p:nvPr/>
        </p:nvGrpSpPr>
        <p:grpSpPr>
          <a:xfrm>
            <a:off x="1099352" y="1408004"/>
            <a:ext cx="10561605" cy="1714625"/>
            <a:chOff x="1023938" y="2367181"/>
            <a:chExt cx="8742231" cy="2814693"/>
          </a:xfrm>
          <a:solidFill>
            <a:schemeClr val="bg1">
              <a:lumMod val="85000"/>
            </a:schemeClr>
          </a:solidFill>
        </p:grpSpPr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xmlns="" id="{19F78C8C-60E9-4F27-AF4E-B7FCCDC03373}"/>
                </a:ext>
              </a:extLst>
            </p:cNvPr>
            <p:cNvSpPr/>
            <p:nvPr/>
          </p:nvSpPr>
          <p:spPr>
            <a:xfrm>
              <a:off x="1023938" y="2367181"/>
              <a:ext cx="8742231" cy="2814693"/>
            </a:xfrm>
            <a:prstGeom prst="rightArrow">
              <a:avLst/>
            </a:prstGeom>
            <a:grpFill/>
            <a:ln>
              <a:solidFill>
                <a:schemeClr val="bg2">
                  <a:lumMod val="20000"/>
                  <a:lumOff val="80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7CF3BC3B-A7D4-44A9-B80E-2CE0B99D8D4D}"/>
                </a:ext>
              </a:extLst>
            </p:cNvPr>
            <p:cNvSpPr/>
            <p:nvPr/>
          </p:nvSpPr>
          <p:spPr>
            <a:xfrm>
              <a:off x="6875267" y="3074119"/>
              <a:ext cx="2145005" cy="1407346"/>
            </a:xfrm>
            <a:custGeom>
              <a:avLst/>
              <a:gdLst>
                <a:gd name="connsiteX0" fmla="*/ 0 w 2145005"/>
                <a:gd name="connsiteY0" fmla="*/ 0 h 1407346"/>
                <a:gd name="connsiteX1" fmla="*/ 2145005 w 2145005"/>
                <a:gd name="connsiteY1" fmla="*/ 0 h 1407346"/>
                <a:gd name="connsiteX2" fmla="*/ 2145005 w 2145005"/>
                <a:gd name="connsiteY2" fmla="*/ 1407346 h 1407346"/>
                <a:gd name="connsiteX3" fmla="*/ 0 w 2145005"/>
                <a:gd name="connsiteY3" fmla="*/ 1407346 h 1407346"/>
                <a:gd name="connsiteX4" fmla="*/ 0 w 2145005"/>
                <a:gd name="connsiteY4" fmla="*/ 0 h 1407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5005" h="1407346">
                  <a:moveTo>
                    <a:pt x="0" y="0"/>
                  </a:moveTo>
                  <a:lnTo>
                    <a:pt x="2145005" y="0"/>
                  </a:lnTo>
                  <a:lnTo>
                    <a:pt x="2145005" y="1407346"/>
                  </a:lnTo>
                  <a:lnTo>
                    <a:pt x="0" y="140734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20000"/>
                  <a:lumOff val="80000"/>
                </a:schemeClr>
              </a:solidFill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203200" rIns="0" bIns="203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ms-MY" sz="2000" kern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Received medical treatment in waqf hospitals and </a:t>
              </a:r>
              <a:r>
                <a:rPr lang="ms-MY" sz="2000" kern="12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were Buried </a:t>
              </a:r>
              <a:r>
                <a:rPr lang="ms-MY" sz="2000" kern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 waqf lands.</a:t>
              </a:r>
              <a:endPara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D5A797D0-90F6-4F60-8918-6402C5D4D850}"/>
                </a:ext>
              </a:extLst>
            </p:cNvPr>
            <p:cNvSpPr/>
            <p:nvPr/>
          </p:nvSpPr>
          <p:spPr>
            <a:xfrm>
              <a:off x="4301261" y="3074119"/>
              <a:ext cx="2145005" cy="1407346"/>
            </a:xfrm>
            <a:custGeom>
              <a:avLst/>
              <a:gdLst>
                <a:gd name="connsiteX0" fmla="*/ 0 w 2145005"/>
                <a:gd name="connsiteY0" fmla="*/ 0 h 1407346"/>
                <a:gd name="connsiteX1" fmla="*/ 2145005 w 2145005"/>
                <a:gd name="connsiteY1" fmla="*/ 0 h 1407346"/>
                <a:gd name="connsiteX2" fmla="*/ 2145005 w 2145005"/>
                <a:gd name="connsiteY2" fmla="*/ 1407346 h 1407346"/>
                <a:gd name="connsiteX3" fmla="*/ 0 w 2145005"/>
                <a:gd name="connsiteY3" fmla="*/ 1407346 h 1407346"/>
                <a:gd name="connsiteX4" fmla="*/ 0 w 2145005"/>
                <a:gd name="connsiteY4" fmla="*/ 0 h 1407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5005" h="1407346">
                  <a:moveTo>
                    <a:pt x="0" y="0"/>
                  </a:moveTo>
                  <a:lnTo>
                    <a:pt x="2145005" y="0"/>
                  </a:lnTo>
                  <a:lnTo>
                    <a:pt x="2145005" y="1407346"/>
                  </a:lnTo>
                  <a:lnTo>
                    <a:pt x="0" y="140734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20000"/>
                  <a:lumOff val="80000"/>
                </a:schemeClr>
              </a:solidFill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203200" rIns="0" bIns="203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ms-MY" sz="2000" kern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Educated in waqf schools, Worked in waqf enterprises,</a:t>
              </a:r>
              <a:endPara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74A937F9-35F3-42EC-AF41-4222FB29A402}"/>
                </a:ext>
              </a:extLst>
            </p:cNvPr>
            <p:cNvSpPr/>
            <p:nvPr/>
          </p:nvSpPr>
          <p:spPr>
            <a:xfrm>
              <a:off x="1727254" y="3074119"/>
              <a:ext cx="2145005" cy="1407346"/>
            </a:xfrm>
            <a:custGeom>
              <a:avLst/>
              <a:gdLst>
                <a:gd name="connsiteX0" fmla="*/ 0 w 2145005"/>
                <a:gd name="connsiteY0" fmla="*/ 0 h 1407346"/>
                <a:gd name="connsiteX1" fmla="*/ 2145005 w 2145005"/>
                <a:gd name="connsiteY1" fmla="*/ 0 h 1407346"/>
                <a:gd name="connsiteX2" fmla="*/ 2145005 w 2145005"/>
                <a:gd name="connsiteY2" fmla="*/ 1407346 h 1407346"/>
                <a:gd name="connsiteX3" fmla="*/ 0 w 2145005"/>
                <a:gd name="connsiteY3" fmla="*/ 1407346 h 1407346"/>
                <a:gd name="connsiteX4" fmla="*/ 0 w 2145005"/>
                <a:gd name="connsiteY4" fmla="*/ 0 h 1407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5005" h="1407346">
                  <a:moveTo>
                    <a:pt x="0" y="0"/>
                  </a:moveTo>
                  <a:lnTo>
                    <a:pt x="2145005" y="0"/>
                  </a:lnTo>
                  <a:lnTo>
                    <a:pt x="2145005" y="1407346"/>
                  </a:lnTo>
                  <a:lnTo>
                    <a:pt x="0" y="140734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chemeClr val="bg2">
                  <a:lumMod val="20000"/>
                  <a:lumOff val="80000"/>
                </a:schemeClr>
              </a:solidFill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203200" rIns="0" bIns="203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ms-MY" sz="2000" kern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People were born in waqf property</a:t>
              </a:r>
              <a:endParaRPr lang="en-US" sz="2000" kern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xmlns="" id="{85F89CE7-2FD0-4C1F-BD04-D38C873E40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4406753"/>
              </p:ext>
            </p:extLst>
          </p:nvPr>
        </p:nvGraphicFramePr>
        <p:xfrm>
          <a:off x="2347273" y="2695961"/>
          <a:ext cx="7513163" cy="3883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5820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A134F0D3-8267-4FCC-8AA2-0F987FB2E4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87CB69F-0CBD-4E11-AEF2-C69F486710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8AFE4D-3B3C-44AE-87C2-4E2F150EE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SDG1 blended with mas: examples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B5AD06E-0FF5-4588-8D02-BA7D0539A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D72AA92-D35B-4F65-A10F-F6C2437668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6873927"/>
              </p:ext>
            </p:extLst>
          </p:nvPr>
        </p:nvGraphicFramePr>
        <p:xfrm>
          <a:off x="762000" y="934086"/>
          <a:ext cx="10606727" cy="30309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3696">
                  <a:extLst>
                    <a:ext uri="{9D8B030D-6E8A-4147-A177-3AD203B41FA5}">
                      <a16:colId xmlns:a16="http://schemas.microsoft.com/office/drawing/2014/main" xmlns="" val="675408108"/>
                    </a:ext>
                  </a:extLst>
                </a:gridCol>
                <a:gridCol w="3553486">
                  <a:extLst>
                    <a:ext uri="{9D8B030D-6E8A-4147-A177-3AD203B41FA5}">
                      <a16:colId xmlns:a16="http://schemas.microsoft.com/office/drawing/2014/main" xmlns="" val="3331725360"/>
                    </a:ext>
                  </a:extLst>
                </a:gridCol>
                <a:gridCol w="2114720">
                  <a:extLst>
                    <a:ext uri="{9D8B030D-6E8A-4147-A177-3AD203B41FA5}">
                      <a16:colId xmlns:a16="http://schemas.microsoft.com/office/drawing/2014/main" xmlns="" val="2236872807"/>
                    </a:ext>
                  </a:extLst>
                </a:gridCol>
                <a:gridCol w="954825">
                  <a:extLst>
                    <a:ext uri="{9D8B030D-6E8A-4147-A177-3AD203B41FA5}">
                      <a16:colId xmlns:a16="http://schemas.microsoft.com/office/drawing/2014/main" xmlns="" val="3614903531"/>
                    </a:ext>
                  </a:extLst>
                </a:gridCol>
              </a:tblGrid>
              <a:tr h="384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The women's waqf paying the taxes of the poor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 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Bulgaria/Varna/Provadi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1708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2352711999"/>
                  </a:ext>
                </a:extLst>
              </a:tr>
              <a:tr h="2055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Taking care of orphans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Haci Timurtaş Paşazade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1500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2472963554"/>
                  </a:ext>
                </a:extLst>
              </a:tr>
              <a:tr h="384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Paying the taxes of districts' people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Esbak Maraş Kadisi, Müftüzade, es-Seyyid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1822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4175167217"/>
                  </a:ext>
                </a:extLst>
              </a:tr>
              <a:tr h="384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Buying cleaning materials and food for the poor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 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2165607551"/>
                  </a:ext>
                </a:extLst>
              </a:tr>
              <a:tr h="38487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Social security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Sadr-i Rumeli, Nakibu'l-Eşraf, es-Seyyid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1846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2543832846"/>
                  </a:ext>
                </a:extLst>
              </a:tr>
              <a:tr h="2055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Giving allowance to poor prisoners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Esbak Kaptan-i Derya, el-Hac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1708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3082619670"/>
                  </a:ext>
                </a:extLst>
              </a:tr>
              <a:tr h="2055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Paying taxes of the needy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Çavuş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1605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3627087058"/>
                  </a:ext>
                </a:extLst>
              </a:tr>
              <a:tr h="2055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Dressing orphan students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Abdurrahman Kizi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1773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1509207865"/>
                  </a:ext>
                </a:extLst>
              </a:tr>
              <a:tr h="2055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Helping people who face great poverty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Ahmed bin Rahat, el-Hattab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Sivas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1321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2994365104"/>
                  </a:ext>
                </a:extLst>
              </a:tr>
              <a:tr h="2055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Sacrificing for the poor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Abdurrahman Nafiz Paşa Karisi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A.D. 1857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723" marR="5723" marT="4730" marB="0" anchor="b"/>
                </a:tc>
                <a:extLst>
                  <a:ext uri="{0D108BD9-81ED-4DB2-BD59-A6C34878D82A}">
                    <a16:rowId xmlns:a16="http://schemas.microsoft.com/office/drawing/2014/main" xmlns="" val="2772506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4006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xmlns="" id="{A134F0D3-8267-4FCC-8AA2-0F987FB2E4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787CB69F-0CBD-4E11-AEF2-C69F486710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E76E7B-4B0B-4479-9F81-692043B24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SDG2 blended with mas: examples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FB5AD06E-0FF5-4588-8D02-BA7D0539A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6776F57-ED21-4428-934B-7953DCD502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4268586"/>
              </p:ext>
            </p:extLst>
          </p:nvPr>
        </p:nvGraphicFramePr>
        <p:xfrm>
          <a:off x="642938" y="1088379"/>
          <a:ext cx="10896601" cy="246425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4210059">
                  <a:extLst>
                    <a:ext uri="{9D8B030D-6E8A-4147-A177-3AD203B41FA5}">
                      <a16:colId xmlns:a16="http://schemas.microsoft.com/office/drawing/2014/main" xmlns="" val="2245966911"/>
                    </a:ext>
                  </a:extLst>
                </a:gridCol>
                <a:gridCol w="2582250">
                  <a:extLst>
                    <a:ext uri="{9D8B030D-6E8A-4147-A177-3AD203B41FA5}">
                      <a16:colId xmlns:a16="http://schemas.microsoft.com/office/drawing/2014/main" xmlns="" val="2231501360"/>
                    </a:ext>
                  </a:extLst>
                </a:gridCol>
                <a:gridCol w="3099986">
                  <a:extLst>
                    <a:ext uri="{9D8B030D-6E8A-4147-A177-3AD203B41FA5}">
                      <a16:colId xmlns:a16="http://schemas.microsoft.com/office/drawing/2014/main" xmlns="" val="574223854"/>
                    </a:ext>
                  </a:extLst>
                </a:gridCol>
                <a:gridCol w="1004306">
                  <a:extLst>
                    <a:ext uri="{9D8B030D-6E8A-4147-A177-3AD203B41FA5}">
                      <a16:colId xmlns:a16="http://schemas.microsoft.com/office/drawing/2014/main" xmlns="" val="134425957"/>
                    </a:ext>
                  </a:extLst>
                </a:gridCol>
              </a:tblGrid>
              <a:tr h="58609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Distributing warm bread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Sahib-i Ata, Emir-i Kebir, el-Konevi, Vezir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Sivas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1280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extLst>
                  <a:ext uri="{0D108BD9-81ED-4DB2-BD59-A6C34878D82A}">
                    <a16:rowId xmlns:a16="http://schemas.microsoft.com/office/drawing/2014/main" xmlns="" val="3552769324"/>
                  </a:ext>
                </a:extLst>
              </a:tr>
              <a:tr h="32301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Distributing bread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Davud Ağa Zevcesi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Tekirdağ/Çorlu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1739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extLst>
                  <a:ext uri="{0D108BD9-81ED-4DB2-BD59-A6C34878D82A}">
                    <a16:rowId xmlns:a16="http://schemas.microsoft.com/office/drawing/2014/main" xmlns="" val="1346700448"/>
                  </a:ext>
                </a:extLst>
              </a:tr>
              <a:tr h="586096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Soup kitchen for the needy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Mengli Giray Kizi, Yavuz Sultan Selim Zevcesi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Istanbul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1522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extLst>
                  <a:ext uri="{0D108BD9-81ED-4DB2-BD59-A6C34878D82A}">
                    <a16:rowId xmlns:a16="http://schemas.microsoft.com/office/drawing/2014/main" xmlns="" val="1318355234"/>
                  </a:ext>
                </a:extLst>
              </a:tr>
              <a:tr h="32301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Distributing halvah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Çayköy Ağasi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Amasya/Central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1780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extLst>
                  <a:ext uri="{0D108BD9-81ED-4DB2-BD59-A6C34878D82A}">
                    <a16:rowId xmlns:a16="http://schemas.microsoft.com/office/drawing/2014/main" xmlns="" val="1147934897"/>
                  </a:ext>
                </a:extLst>
              </a:tr>
              <a:tr h="32301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Providing fruits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Biyiklizade, Kethüda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Bursa/Iznik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1594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extLst>
                  <a:ext uri="{0D108BD9-81ED-4DB2-BD59-A6C34878D82A}">
                    <a16:rowId xmlns:a16="http://schemas.microsoft.com/office/drawing/2014/main" xmlns="" val="63322247"/>
                  </a:ext>
                </a:extLst>
              </a:tr>
              <a:tr h="323015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Distributing meals at prayer places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Sadr-i esbak, Köprülü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Samsun/Vezirköprü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1661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1365" marR="11365" marT="11365" marB="0" anchor="b"/>
                </a:tc>
                <a:extLst>
                  <a:ext uri="{0D108BD9-81ED-4DB2-BD59-A6C34878D82A}">
                    <a16:rowId xmlns:a16="http://schemas.microsoft.com/office/drawing/2014/main" xmlns="" val="1378655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307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A134F0D3-8267-4FCC-8AA2-0F987FB2E4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787CB69F-0CBD-4E11-AEF2-C69F486710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508E09-68B2-4989-8579-AF6D380CC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SDG3 blended with mas: examples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FB5AD06E-0FF5-4588-8D02-BA7D0539A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27391EA6-F247-44EC-B069-3B2D03015F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622147"/>
              </p:ext>
            </p:extLst>
          </p:nvPr>
        </p:nvGraphicFramePr>
        <p:xfrm>
          <a:off x="660456" y="642938"/>
          <a:ext cx="10861565" cy="36568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59157">
                  <a:extLst>
                    <a:ext uri="{9D8B030D-6E8A-4147-A177-3AD203B41FA5}">
                      <a16:colId xmlns:a16="http://schemas.microsoft.com/office/drawing/2014/main" xmlns="" val="2609036655"/>
                    </a:ext>
                  </a:extLst>
                </a:gridCol>
                <a:gridCol w="4346820">
                  <a:extLst>
                    <a:ext uri="{9D8B030D-6E8A-4147-A177-3AD203B41FA5}">
                      <a16:colId xmlns:a16="http://schemas.microsoft.com/office/drawing/2014/main" xmlns="" val="3096384726"/>
                    </a:ext>
                  </a:extLst>
                </a:gridCol>
                <a:gridCol w="1290090">
                  <a:extLst>
                    <a:ext uri="{9D8B030D-6E8A-4147-A177-3AD203B41FA5}">
                      <a16:colId xmlns:a16="http://schemas.microsoft.com/office/drawing/2014/main" xmlns="" val="122160009"/>
                    </a:ext>
                  </a:extLst>
                </a:gridCol>
                <a:gridCol w="765498">
                  <a:extLst>
                    <a:ext uri="{9D8B030D-6E8A-4147-A177-3AD203B41FA5}">
                      <a16:colId xmlns:a16="http://schemas.microsoft.com/office/drawing/2014/main" xmlns="" val="2394615841"/>
                    </a:ext>
                  </a:extLst>
                </a:gridCol>
              </a:tblGrid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Making medicine for patients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Kanuni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1547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969620012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Offering domiciliary care for patients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Germeyanoğlu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Kütahya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1888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4244133253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Infectious Disease Treatment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Ahmed bin Rahat, el-Hattab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Sivas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1321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1199673185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Having boys circumcised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Sultan, Veli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Amasya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1496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359654082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Buying summer clothes for orphans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Habib-i Acemi, Kizil, Cami-i Kebir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Urfa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1384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2936508060"/>
                  </a:ext>
                </a:extLst>
              </a:tr>
              <a:tr h="4109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Wishing that doctors have good temperament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Sultan Izzedin I Keykavus bin II Keyhüsrev bin II Kiliçarslan bin I Mesut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Tokat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1221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2336951647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Serving blinds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El-Hac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Siirt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1903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4165595176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Prohibiting tobacco to elementary school teachers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 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Diyarbakir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1833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931295818"/>
                  </a:ext>
                </a:extLst>
              </a:tr>
              <a:tr h="41091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Distributing syrup made from kaçkar honey after Ramadan night prayers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Not Available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1663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1629862265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Establishing hospitals for the needy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Bezm-i Alem Valide Sultan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1847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4251905529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Building hospitals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Ebu'l-feth, Sultan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Sivas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1200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2384905280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Protecting patient rights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Sultan Murad-i Salis Validesi, Atik Valide Sultan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A.D. 1582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372781287"/>
                  </a:ext>
                </a:extLst>
              </a:tr>
              <a:tr h="2303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Preparing medicine for eye illnesses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Ortayazici, Tokadi, Sekbanbaşi, el-Hac, Zaim, Hafiz, Seyyid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Istanbul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A.D. 1745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xmlns="" val="1112611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596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A134F0D3-8267-4FCC-8AA2-0F987FB2E4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87CB69F-0CBD-4E11-AEF2-C69F486710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B77AD1-F396-4770-86D8-25E38AF59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SDG4 blended with mas: examples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B5AD06E-0FF5-4588-8D02-BA7D0539A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1A934870-4364-42E2-8531-CB66945AB5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944382"/>
              </p:ext>
            </p:extLst>
          </p:nvPr>
        </p:nvGraphicFramePr>
        <p:xfrm>
          <a:off x="642938" y="868313"/>
          <a:ext cx="10896602" cy="3123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80755">
                  <a:extLst>
                    <a:ext uri="{9D8B030D-6E8A-4147-A177-3AD203B41FA5}">
                      <a16:colId xmlns:a16="http://schemas.microsoft.com/office/drawing/2014/main" xmlns="" val="1692999993"/>
                    </a:ext>
                  </a:extLst>
                </a:gridCol>
                <a:gridCol w="3005225">
                  <a:extLst>
                    <a:ext uri="{9D8B030D-6E8A-4147-A177-3AD203B41FA5}">
                      <a16:colId xmlns:a16="http://schemas.microsoft.com/office/drawing/2014/main" xmlns="" val="1967884233"/>
                    </a:ext>
                  </a:extLst>
                </a:gridCol>
                <a:gridCol w="2024609">
                  <a:extLst>
                    <a:ext uri="{9D8B030D-6E8A-4147-A177-3AD203B41FA5}">
                      <a16:colId xmlns:a16="http://schemas.microsoft.com/office/drawing/2014/main" xmlns="" val="2815386663"/>
                    </a:ext>
                  </a:extLst>
                </a:gridCol>
                <a:gridCol w="986013">
                  <a:extLst>
                    <a:ext uri="{9D8B030D-6E8A-4147-A177-3AD203B41FA5}">
                      <a16:colId xmlns:a16="http://schemas.microsoft.com/office/drawing/2014/main" xmlns="" val="303970299"/>
                    </a:ext>
                  </a:extLst>
                </a:gridCol>
              </a:tblGrid>
              <a:tr h="46727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Awarding scholarship to Boarders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Antep Müftüsü, Müderrisin-i Kiramdan, Kozanizade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Gaziantep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1831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extLst>
                  <a:ext uri="{0D108BD9-81ED-4DB2-BD59-A6C34878D82A}">
                    <a16:rowId xmlns:a16="http://schemas.microsoft.com/office/drawing/2014/main" xmlns="" val="1145709993"/>
                  </a:ext>
                </a:extLst>
              </a:tr>
              <a:tr h="46727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Taking students for picnicking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Melek Ahmed Paşa Kizi Fatma Hanim Sultan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Istanbul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1716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extLst>
                  <a:ext uri="{0D108BD9-81ED-4DB2-BD59-A6C34878D82A}">
                    <a16:rowId xmlns:a16="http://schemas.microsoft.com/office/drawing/2014/main" xmlns="" val="2231937654"/>
                  </a:ext>
                </a:extLst>
              </a:tr>
              <a:tr h="46727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Contributing outfits and stationery for students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Sefer Ağazade, Istabl-i Amire de Kaşikci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Istanbul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1730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extLst>
                  <a:ext uri="{0D108BD9-81ED-4DB2-BD59-A6C34878D82A}">
                    <a16:rowId xmlns:a16="http://schemas.microsoft.com/office/drawing/2014/main" xmlns="" val="471004253"/>
                  </a:ext>
                </a:extLst>
              </a:tr>
              <a:tr h="2588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Teaching calligraphy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Not Available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Istanbul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1740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extLst>
                  <a:ext uri="{0D108BD9-81ED-4DB2-BD59-A6C34878D82A}">
                    <a16:rowId xmlns:a16="http://schemas.microsoft.com/office/drawing/2014/main" xmlns="" val="3171576156"/>
                  </a:ext>
                </a:extLst>
              </a:tr>
              <a:tr h="2588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Repairing books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Eş-Şeyh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Kastamonu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1860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extLst>
                  <a:ext uri="{0D108BD9-81ED-4DB2-BD59-A6C34878D82A}">
                    <a16:rowId xmlns:a16="http://schemas.microsoft.com/office/drawing/2014/main" xmlns="" val="84977315"/>
                  </a:ext>
                </a:extLst>
              </a:tr>
              <a:tr h="2588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Providing education for poor children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Veli, Gazi Sultan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Amasya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1495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extLst>
                  <a:ext uri="{0D108BD9-81ED-4DB2-BD59-A6C34878D82A}">
                    <a16:rowId xmlns:a16="http://schemas.microsoft.com/office/drawing/2014/main" xmlns="" val="3729706371"/>
                  </a:ext>
                </a:extLst>
              </a:tr>
              <a:tr h="25882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Donating science books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>
                          <a:effectLst/>
                        </a:rPr>
                        <a:t>Çildir Valisi, Sefer Paşazade, el-Hac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Ahiska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1756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extLst>
                  <a:ext uri="{0D108BD9-81ED-4DB2-BD59-A6C34878D82A}">
                    <a16:rowId xmlns:a16="http://schemas.microsoft.com/office/drawing/2014/main" xmlns="" val="874451351"/>
                  </a:ext>
                </a:extLst>
              </a:tr>
              <a:tr h="46727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Employing qualified personnel in education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Valide-i Sultan Mehmed Han bin Kanuni Süleyman Han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Istanbul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A.D. 1551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685" marR="8685" marT="8685" marB="0" anchor="b"/>
                </a:tc>
                <a:extLst>
                  <a:ext uri="{0D108BD9-81ED-4DB2-BD59-A6C34878D82A}">
                    <a16:rowId xmlns:a16="http://schemas.microsoft.com/office/drawing/2014/main" xmlns="" val="1372923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070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xmlns="" id="{D314A70A-2974-46E2-BF4B-2C6335A630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57C2BE-49C5-4039-A432-190AE416A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52954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/>
              <a:t>SDG5 blended with mas: examples</a:t>
            </a:r>
          </a:p>
        </p:txBody>
      </p:sp>
      <p:cxnSp>
        <p:nvCxnSpPr>
          <p:cNvPr id="14" name="Straight Connector 10">
            <a:extLst>
              <a:ext uri="{FF2B5EF4-FFF2-40B4-BE49-F238E27FC236}">
                <a16:creationId xmlns:a16="http://schemas.microsoft.com/office/drawing/2014/main" xmlns="" id="{8E5681ED-8D38-489E-BF75-8BFBC350AF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62137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71CB6A0-C252-4BDB-A619-1FB249D1CA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045867"/>
              </p:ext>
            </p:extLst>
          </p:nvPr>
        </p:nvGraphicFramePr>
        <p:xfrm>
          <a:off x="1023938" y="1128354"/>
          <a:ext cx="9720264" cy="3344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48862">
                  <a:extLst>
                    <a:ext uri="{9D8B030D-6E8A-4147-A177-3AD203B41FA5}">
                      <a16:colId xmlns:a16="http://schemas.microsoft.com/office/drawing/2014/main" xmlns="" val="2478853463"/>
                    </a:ext>
                  </a:extLst>
                </a:gridCol>
                <a:gridCol w="2793941">
                  <a:extLst>
                    <a:ext uri="{9D8B030D-6E8A-4147-A177-3AD203B41FA5}">
                      <a16:colId xmlns:a16="http://schemas.microsoft.com/office/drawing/2014/main" xmlns="" val="1906693030"/>
                    </a:ext>
                  </a:extLst>
                </a:gridCol>
                <a:gridCol w="1721739">
                  <a:extLst>
                    <a:ext uri="{9D8B030D-6E8A-4147-A177-3AD203B41FA5}">
                      <a16:colId xmlns:a16="http://schemas.microsoft.com/office/drawing/2014/main" xmlns="" val="2131730705"/>
                    </a:ext>
                  </a:extLst>
                </a:gridCol>
                <a:gridCol w="755722">
                  <a:extLst>
                    <a:ext uri="{9D8B030D-6E8A-4147-A177-3AD203B41FA5}">
                      <a16:colId xmlns:a16="http://schemas.microsoft.com/office/drawing/2014/main" xmlns="" val="554381793"/>
                    </a:ext>
                  </a:extLst>
                </a:gridCol>
              </a:tblGrid>
              <a:tr h="6688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Preparing dowry for girls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Sadr-i Rumeli, Nakibu'l-Eşraf, es-Seyyid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Istanbul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A.D. 1845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extLst>
                  <a:ext uri="{0D108BD9-81ED-4DB2-BD59-A6C34878D82A}">
                    <a16:rowId xmlns:a16="http://schemas.microsoft.com/office/drawing/2014/main" xmlns="" val="2040351115"/>
                  </a:ext>
                </a:extLst>
              </a:tr>
              <a:tr h="6688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Women's shelter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El-Hac, inegöllüzade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Bursa,  inegöl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A.D. 1916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extLst>
                  <a:ext uri="{0D108BD9-81ED-4DB2-BD59-A6C34878D82A}">
                    <a16:rowId xmlns:a16="http://schemas.microsoft.com/office/drawing/2014/main" xmlns="" val="513784670"/>
                  </a:ext>
                </a:extLst>
              </a:tr>
              <a:tr h="6688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Uniting poor bachelors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II Selim Kizi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Istanbul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A.D. 1573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extLst>
                  <a:ext uri="{0D108BD9-81ED-4DB2-BD59-A6C34878D82A}">
                    <a16:rowId xmlns:a16="http://schemas.microsoft.com/office/drawing/2014/main" xmlns="" val="4168230341"/>
                  </a:ext>
                </a:extLst>
              </a:tr>
              <a:tr h="6688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Meeting the needs of widows and poor women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Defterdar Mustafa Çelebi Zevcesi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Istanbul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A.D. 1588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extLst>
                  <a:ext uri="{0D108BD9-81ED-4DB2-BD59-A6C34878D82A}">
                    <a16:rowId xmlns:a16="http://schemas.microsoft.com/office/drawing/2014/main" xmlns="" val="845526390"/>
                  </a:ext>
                </a:extLst>
              </a:tr>
              <a:tr h="66880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Arranging wedding ceremonies and dressing poor ladies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Çapanzade Abdulfettah Bey Kizi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Istanbul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A.D. 1865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2431" marR="12431" marT="12431" marB="0" anchor="b"/>
                </a:tc>
                <a:extLst>
                  <a:ext uri="{0D108BD9-81ED-4DB2-BD59-A6C34878D82A}">
                    <a16:rowId xmlns:a16="http://schemas.microsoft.com/office/drawing/2014/main" xmlns="" val="1481815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606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D314A70A-2974-46E2-BF4B-2C6335A630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7D0EBC-845C-443C-B623-C3EA2C003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52954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/>
              <a:t>SDG6 blended with mas: examples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E5681ED-8D38-489E-BF75-8BFBC350AF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62137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CD7F4290-7B4E-4D2B-B305-0FB7A63983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688775"/>
              </p:ext>
            </p:extLst>
          </p:nvPr>
        </p:nvGraphicFramePr>
        <p:xfrm>
          <a:off x="1023938" y="998070"/>
          <a:ext cx="9720264" cy="3792464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4174872">
                  <a:extLst>
                    <a:ext uri="{9D8B030D-6E8A-4147-A177-3AD203B41FA5}">
                      <a16:colId xmlns:a16="http://schemas.microsoft.com/office/drawing/2014/main" xmlns="" val="64627933"/>
                    </a:ext>
                  </a:extLst>
                </a:gridCol>
                <a:gridCol w="2572224">
                  <a:extLst>
                    <a:ext uri="{9D8B030D-6E8A-4147-A177-3AD203B41FA5}">
                      <a16:colId xmlns:a16="http://schemas.microsoft.com/office/drawing/2014/main" xmlns="" val="3253742569"/>
                    </a:ext>
                  </a:extLst>
                </a:gridCol>
                <a:gridCol w="2009482">
                  <a:extLst>
                    <a:ext uri="{9D8B030D-6E8A-4147-A177-3AD203B41FA5}">
                      <a16:colId xmlns:a16="http://schemas.microsoft.com/office/drawing/2014/main" xmlns="" val="4114817843"/>
                    </a:ext>
                  </a:extLst>
                </a:gridCol>
                <a:gridCol w="963686">
                  <a:extLst>
                    <a:ext uri="{9D8B030D-6E8A-4147-A177-3AD203B41FA5}">
                      <a16:colId xmlns:a16="http://schemas.microsoft.com/office/drawing/2014/main" xmlns="" val="1098792902"/>
                    </a:ext>
                  </a:extLst>
                </a:gridCol>
              </a:tblGrid>
              <a:tr h="5591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Distributing cold water during hot summer time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Hoca-yi Sultani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Istanbul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A.D. 1571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extLst>
                  <a:ext uri="{0D108BD9-81ED-4DB2-BD59-A6C34878D82A}">
                    <a16:rowId xmlns:a16="http://schemas.microsoft.com/office/drawing/2014/main" xmlns="" val="1785149642"/>
                  </a:ext>
                </a:extLst>
              </a:tr>
              <a:tr h="5591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Providing hot water for persons who perform ablution in winter time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Kocabeyzade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Ankara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A.D. 1721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extLst>
                  <a:ext uri="{0D108BD9-81ED-4DB2-BD59-A6C34878D82A}">
                    <a16:rowId xmlns:a16="http://schemas.microsoft.com/office/drawing/2014/main" xmlns="" val="1144947768"/>
                  </a:ext>
                </a:extLst>
              </a:tr>
              <a:tr h="80864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Digging water wells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Kizi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Istanbul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A.D. 1720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extLst>
                  <a:ext uri="{0D108BD9-81ED-4DB2-BD59-A6C34878D82A}">
                    <a16:rowId xmlns:a16="http://schemas.microsoft.com/office/drawing/2014/main" xmlns="" val="492256613"/>
                  </a:ext>
                </a:extLst>
              </a:tr>
              <a:tr h="80864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The water waqf eradicating harmful vermin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Şeyh</a:t>
                      </a:r>
                      <a:r>
                        <a:rPr lang="en-US" sz="1600" u="none" strike="noStrike" dirty="0">
                          <a:effectLst/>
                        </a:rPr>
                        <a:t> Ali </a:t>
                      </a:r>
                      <a:r>
                        <a:rPr lang="en-US" sz="1600" u="none" strike="noStrike" dirty="0" err="1">
                          <a:effectLst/>
                        </a:rPr>
                        <a:t>Semerkandi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Çankiri, Eskipazar, Şeyhler Çamlidere village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Not Available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extLst>
                  <a:ext uri="{0D108BD9-81ED-4DB2-BD59-A6C34878D82A}">
                    <a16:rowId xmlns:a16="http://schemas.microsoft.com/office/drawing/2014/main" xmlns="" val="1434814712"/>
                  </a:ext>
                </a:extLst>
              </a:tr>
              <a:tr h="5591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Building bathhouses and washhouses for people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Sakizli, es-Seyyid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Medina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A.D. 1713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extLst>
                  <a:ext uri="{0D108BD9-81ED-4DB2-BD59-A6C34878D82A}">
                    <a16:rowId xmlns:a16="http://schemas.microsoft.com/office/drawing/2014/main" xmlns="" val="3756898551"/>
                  </a:ext>
                </a:extLst>
              </a:tr>
              <a:tr h="30973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Building prayer places and washrooms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Haci Ismailoğlu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Istanbul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A.D. 1762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394" marR="10394" marT="10394" marB="0" anchor="b"/>
                </a:tc>
                <a:extLst>
                  <a:ext uri="{0D108BD9-81ED-4DB2-BD59-A6C34878D82A}">
                    <a16:rowId xmlns:a16="http://schemas.microsoft.com/office/drawing/2014/main" xmlns="" val="2210916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362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EABFD6-9B1F-4CEC-8F10-6CE4F938F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/>
              <a:t>SDG8 blended with mas: examples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2BD3FAD6-A11E-4B66-8595-4EA98C815A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904894"/>
              </p:ext>
            </p:extLst>
          </p:nvPr>
        </p:nvGraphicFramePr>
        <p:xfrm>
          <a:off x="1368498" y="2286000"/>
          <a:ext cx="9031144" cy="4022725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4290480">
                  <a:extLst>
                    <a:ext uri="{9D8B030D-6E8A-4147-A177-3AD203B41FA5}">
                      <a16:colId xmlns:a16="http://schemas.microsoft.com/office/drawing/2014/main" xmlns="" val="2172968877"/>
                    </a:ext>
                  </a:extLst>
                </a:gridCol>
                <a:gridCol w="2554617">
                  <a:extLst>
                    <a:ext uri="{9D8B030D-6E8A-4147-A177-3AD203B41FA5}">
                      <a16:colId xmlns:a16="http://schemas.microsoft.com/office/drawing/2014/main" xmlns="" val="2929644248"/>
                    </a:ext>
                  </a:extLst>
                </a:gridCol>
                <a:gridCol w="1331511">
                  <a:extLst>
                    <a:ext uri="{9D8B030D-6E8A-4147-A177-3AD203B41FA5}">
                      <a16:colId xmlns:a16="http://schemas.microsoft.com/office/drawing/2014/main" xmlns="" val="1879070105"/>
                    </a:ext>
                  </a:extLst>
                </a:gridCol>
                <a:gridCol w="854536">
                  <a:extLst>
                    <a:ext uri="{9D8B030D-6E8A-4147-A177-3AD203B41FA5}">
                      <a16:colId xmlns:a16="http://schemas.microsoft.com/office/drawing/2014/main" xmlns="" val="4121355812"/>
                    </a:ext>
                  </a:extLst>
                </a:gridCol>
              </a:tblGrid>
              <a:tr h="5746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Planting gumwood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Umera-yi Deryadan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Sakiz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1105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extLst>
                  <a:ext uri="{0D108BD9-81ED-4DB2-BD59-A6C34878D82A}">
                    <a16:rowId xmlns:a16="http://schemas.microsoft.com/office/drawing/2014/main" xmlns="" val="22407955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Develop silk farming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Edirne Governer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Edirne 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1923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extLst>
                  <a:ext uri="{0D108BD9-81ED-4DB2-BD59-A6C34878D82A}">
                    <a16:rowId xmlns:a16="http://schemas.microsoft.com/office/drawing/2014/main" xmlns="" val="4094239341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Supplying agricultural tools to farmers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Ahmed bin Rahat, el-Hattab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Sivas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1701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extLst>
                  <a:ext uri="{0D108BD9-81ED-4DB2-BD59-A6C34878D82A}">
                    <a16:rowId xmlns:a16="http://schemas.microsoft.com/office/drawing/2014/main" xmlns="" val="3895793798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Reclaiming agricultural areas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Es-Seyyid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Iznik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1749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extLst>
                  <a:ext uri="{0D108BD9-81ED-4DB2-BD59-A6C34878D82A}">
                    <a16:rowId xmlns:a16="http://schemas.microsoft.com/office/drawing/2014/main" xmlns="" val="4086459439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Preserving seeds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Cedid, Semiz, Gedik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Istanbul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1565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extLst>
                  <a:ext uri="{0D108BD9-81ED-4DB2-BD59-A6C34878D82A}">
                    <a16:rowId xmlns:a16="http://schemas.microsoft.com/office/drawing/2014/main" xmlns="" val="4255029572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Establishing factories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Laleli Sultan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Istanbul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A.D. 1773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extLst>
                  <a:ext uri="{0D108BD9-81ED-4DB2-BD59-A6C34878D82A}">
                    <a16:rowId xmlns:a16="http://schemas.microsoft.com/office/drawing/2014/main" xmlns="" val="371530719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Helping merchants who go bankrupt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Kile (Keyli) Naziri, el-Hac, Silahşor-i Şehriyar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Istanbul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A.D. 1826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0682" marR="10682" marT="10682" marB="0" anchor="b"/>
                </a:tc>
                <a:extLst>
                  <a:ext uri="{0D108BD9-81ED-4DB2-BD59-A6C34878D82A}">
                    <a16:rowId xmlns:a16="http://schemas.microsoft.com/office/drawing/2014/main" xmlns="" val="2983965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023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/>
              <a:t>ISLAMIC SOCIAL FINANCE</a:t>
            </a:r>
          </a:p>
        </p:txBody>
      </p:sp>
      <p:sp>
        <p:nvSpPr>
          <p:cNvPr id="16" name="Date Placeholder 1"/>
          <p:cNvSpPr>
            <a:spLocks noGrp="1"/>
          </p:cNvSpPr>
          <p:nvPr>
            <p:ph type="dt" sz="half" idx="10"/>
          </p:nvPr>
        </p:nvSpPr>
        <p:spPr>
          <a:xfrm>
            <a:off x="1024128" y="6470704"/>
            <a:ext cx="2154142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48A4DC-FCD6-4F86-9A2F-116BA1EB61FD}" type="datetime2">
              <a:rPr lang="en-US"/>
              <a:pPr>
                <a:spcAft>
                  <a:spcPts val="600"/>
                </a:spcAft>
              </a:pPr>
              <a:t>Friday, August 21,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C3FE2B-2729-4351-8ECE-83CFD6D4F253}" type="slidenum">
              <a:rPr lang="en-US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18" name="Content Placeholder 1">
            <a:extLst>
              <a:ext uri="{FF2B5EF4-FFF2-40B4-BE49-F238E27FC236}">
                <a16:creationId xmlns:a16="http://schemas.microsoft.com/office/drawing/2014/main" xmlns="" id="{57120247-D4CF-41AB-85D4-499151F12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778674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801703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A134F0D3-8267-4FCC-8AA2-0F987FB2E4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87CB69F-0CBD-4E11-AEF2-C69F486710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EABFD6-9B1F-4CEC-8F10-6CE4F938F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SDG9 blended with mas: examples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FB5AD06E-0FF5-4588-8D02-BA7D0539A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58B1937F-E4DF-40E8-ADCE-0968F9EB63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808874"/>
              </p:ext>
            </p:extLst>
          </p:nvPr>
        </p:nvGraphicFramePr>
        <p:xfrm>
          <a:off x="642938" y="929393"/>
          <a:ext cx="10896602" cy="27822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67660">
                  <a:extLst>
                    <a:ext uri="{9D8B030D-6E8A-4147-A177-3AD203B41FA5}">
                      <a16:colId xmlns:a16="http://schemas.microsoft.com/office/drawing/2014/main" xmlns="" val="432146571"/>
                    </a:ext>
                  </a:extLst>
                </a:gridCol>
                <a:gridCol w="2674770">
                  <a:extLst>
                    <a:ext uri="{9D8B030D-6E8A-4147-A177-3AD203B41FA5}">
                      <a16:colId xmlns:a16="http://schemas.microsoft.com/office/drawing/2014/main" xmlns="" val="2743125199"/>
                    </a:ext>
                  </a:extLst>
                </a:gridCol>
                <a:gridCol w="1906241">
                  <a:extLst>
                    <a:ext uri="{9D8B030D-6E8A-4147-A177-3AD203B41FA5}">
                      <a16:colId xmlns:a16="http://schemas.microsoft.com/office/drawing/2014/main" xmlns="" val="2253359871"/>
                    </a:ext>
                  </a:extLst>
                </a:gridCol>
                <a:gridCol w="1047931">
                  <a:extLst>
                    <a:ext uri="{9D8B030D-6E8A-4147-A177-3AD203B41FA5}">
                      <a16:colId xmlns:a16="http://schemas.microsoft.com/office/drawing/2014/main" xmlns="" val="2904944960"/>
                    </a:ext>
                  </a:extLst>
                </a:gridCol>
              </a:tblGrid>
              <a:tr h="927407"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Providing transportation in the river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Sinan Bey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Istanbul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A.D. 1522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extLst>
                  <a:ext uri="{0D108BD9-81ED-4DB2-BD59-A6C34878D82A}">
                    <a16:rowId xmlns:a16="http://schemas.microsoft.com/office/drawing/2014/main" xmlns="" val="314445969"/>
                  </a:ext>
                </a:extLst>
              </a:tr>
              <a:tr h="927407"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Providing an emergency aid ship in lake Van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Diyarbakir Beylerbeyi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Van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A.D. 1588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extLst>
                  <a:ext uri="{0D108BD9-81ED-4DB2-BD59-A6C34878D82A}">
                    <a16:rowId xmlns:a16="http://schemas.microsoft.com/office/drawing/2014/main" xmlns="" val="4247158443"/>
                  </a:ext>
                </a:extLst>
              </a:tr>
              <a:tr h="927407"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Providing infrastructure services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Kaptan-i Derya, Cezayirli, Gazi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>
                          <a:effectLst/>
                        </a:rPr>
                        <a:t>Çanakkale</a:t>
                      </a:r>
                      <a:endParaRPr lang="en-US" sz="27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700" u="none" strike="noStrike" dirty="0">
                          <a:effectLst/>
                        </a:rPr>
                        <a:t>A.D. 1777</a:t>
                      </a:r>
                      <a:endParaRPr lang="en-US" sz="27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17238" marR="17238" marT="17238" marB="0" anchor="b"/>
                </a:tc>
                <a:extLst>
                  <a:ext uri="{0D108BD9-81ED-4DB2-BD59-A6C34878D82A}">
                    <a16:rowId xmlns:a16="http://schemas.microsoft.com/office/drawing/2014/main" xmlns="" val="2740151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858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8C6BD0-0B07-4592-82CC-EC561727B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/>
              <a:t>SDG11 blended with mas: examples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5CA98BD8-8C6C-41DD-B298-0B716F0805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551675"/>
              </p:ext>
            </p:extLst>
          </p:nvPr>
        </p:nvGraphicFramePr>
        <p:xfrm>
          <a:off x="730680" y="2084832"/>
          <a:ext cx="10496643" cy="43780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5310">
                  <a:extLst>
                    <a:ext uri="{9D8B030D-6E8A-4147-A177-3AD203B41FA5}">
                      <a16:colId xmlns:a16="http://schemas.microsoft.com/office/drawing/2014/main" xmlns="" val="654608528"/>
                    </a:ext>
                  </a:extLst>
                </a:gridCol>
                <a:gridCol w="1785848">
                  <a:extLst>
                    <a:ext uri="{9D8B030D-6E8A-4147-A177-3AD203B41FA5}">
                      <a16:colId xmlns:a16="http://schemas.microsoft.com/office/drawing/2014/main" xmlns="" val="1675040462"/>
                    </a:ext>
                  </a:extLst>
                </a:gridCol>
                <a:gridCol w="2380682">
                  <a:extLst>
                    <a:ext uri="{9D8B030D-6E8A-4147-A177-3AD203B41FA5}">
                      <a16:colId xmlns:a16="http://schemas.microsoft.com/office/drawing/2014/main" xmlns="" val="2045381627"/>
                    </a:ext>
                  </a:extLst>
                </a:gridCol>
                <a:gridCol w="894803">
                  <a:extLst>
                    <a:ext uri="{9D8B030D-6E8A-4147-A177-3AD203B41FA5}">
                      <a16:colId xmlns:a16="http://schemas.microsoft.com/office/drawing/2014/main" xmlns="" val="1164546606"/>
                    </a:ext>
                  </a:extLst>
                </a:gridCol>
              </a:tblGrid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Erasing graffiti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Ebulfeth, Fatih Sultan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Istanbul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1470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2009791586"/>
                  </a:ext>
                </a:extLst>
              </a:tr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Repair fountains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Baradoğlu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Amasya/Gümüşhaciköy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1860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3997901957"/>
                  </a:ext>
                </a:extLst>
              </a:tr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Preventing wastage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Sultan Üçüncü Mehmedoğlu Ahmed Han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Istanbul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1613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3401823291"/>
                  </a:ext>
                </a:extLst>
              </a:tr>
              <a:tr h="48065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Establishing camps for people to rest during summer and winter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Lüfti Efendi Azadlisi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Istanbul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1754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2809744626"/>
                  </a:ext>
                </a:extLst>
              </a:tr>
              <a:tr h="48065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Providing domiciliary care for the poor old people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Yorgani Emirzade, Sirkecibaşi, es-Seyyid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Istanbul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1597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3245603394"/>
                  </a:ext>
                </a:extLst>
              </a:tr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Preserving town aesthtics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Mehmed Hayri Paşa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Istanbul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1903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1207805934"/>
                  </a:ext>
                </a:extLst>
              </a:tr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Building guest houses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Sari, Berber, Müftü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Izmir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1673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3636063330"/>
                  </a:ext>
                </a:extLst>
              </a:tr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Putting snow to public fountains in hot days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Mehmudzade, el-Hac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Aydin/Atca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1860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1023714904"/>
                  </a:ext>
                </a:extLst>
              </a:tr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Managing road safety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Not Available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Antakya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1705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2569803544"/>
                  </a:ext>
                </a:extLst>
              </a:tr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Building prayer places by rivers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Dergah-i Ali Gediklilerinden, Yeğen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Istanbul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1766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3248639471"/>
                  </a:ext>
                </a:extLst>
              </a:tr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Repairing martyr and companion shrines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Haci, Ömeroğlu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Kayseri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1832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1361015716"/>
                  </a:ext>
                </a:extLst>
              </a:tr>
              <a:tr h="48065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Donating olive grove to the lodge of Mevlevi Dervishes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Sarioğlu Eşi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Istanbul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A.D. 1883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2786786926"/>
                  </a:ext>
                </a:extLst>
              </a:tr>
              <a:tr h="25807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Illuminating mosques and minarets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el-Hac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Aydin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A.D. 1742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5814" marR="5814" marT="5814" marB="0" anchor="b"/>
                </a:tc>
                <a:extLst>
                  <a:ext uri="{0D108BD9-81ED-4DB2-BD59-A6C34878D82A}">
                    <a16:rowId xmlns:a16="http://schemas.microsoft.com/office/drawing/2014/main" xmlns="" val="1155536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235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A134F0D3-8267-4FCC-8AA2-0F987FB2E4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87CB69F-0CBD-4E11-AEF2-C69F486710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8C6BD0-0B07-4592-82CC-EC561727B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SDG11 blended with mas: examples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FB5AD06E-0FF5-4588-8D02-BA7D0539A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B0BDE34E-B751-4B2E-8EFF-8F223D4EFD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8151402"/>
              </p:ext>
            </p:extLst>
          </p:nvPr>
        </p:nvGraphicFramePr>
        <p:xfrm>
          <a:off x="761999" y="642938"/>
          <a:ext cx="10568608" cy="3643532"/>
        </p:xfrm>
        <a:graphic>
          <a:graphicData uri="http://schemas.openxmlformats.org/drawingml/2006/table">
            <a:tbl>
              <a:tblPr/>
              <a:tblGrid>
                <a:gridCol w="5233448">
                  <a:extLst>
                    <a:ext uri="{9D8B030D-6E8A-4147-A177-3AD203B41FA5}">
                      <a16:colId xmlns:a16="http://schemas.microsoft.com/office/drawing/2014/main" xmlns="" val="2891870666"/>
                    </a:ext>
                  </a:extLst>
                </a:gridCol>
                <a:gridCol w="2681414">
                  <a:extLst>
                    <a:ext uri="{9D8B030D-6E8A-4147-A177-3AD203B41FA5}">
                      <a16:colId xmlns:a16="http://schemas.microsoft.com/office/drawing/2014/main" xmlns="" val="2910387574"/>
                    </a:ext>
                  </a:extLst>
                </a:gridCol>
                <a:gridCol w="1755280">
                  <a:extLst>
                    <a:ext uri="{9D8B030D-6E8A-4147-A177-3AD203B41FA5}">
                      <a16:colId xmlns:a16="http://schemas.microsoft.com/office/drawing/2014/main" xmlns="" val="1296375395"/>
                    </a:ext>
                  </a:extLst>
                </a:gridCol>
                <a:gridCol w="898466">
                  <a:extLst>
                    <a:ext uri="{9D8B030D-6E8A-4147-A177-3AD203B41FA5}">
                      <a16:colId xmlns:a16="http://schemas.microsoft.com/office/drawing/2014/main" xmlns="" val="2828663027"/>
                    </a:ext>
                  </a:extLst>
                </a:gridCol>
              </a:tblGrid>
              <a:tr h="22042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Building rest stops for pilgrims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Kazasker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Bursa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1570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2693683"/>
                  </a:ext>
                </a:extLst>
              </a:tr>
              <a:tr h="22042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Beautifying the environment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Nebizade el-Hac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Istanbul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1596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74866713"/>
                  </a:ext>
                </a:extLst>
              </a:tr>
              <a:tr h="39794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Repairing pavements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Sadr-i Rumeli, Nakibu'l-Eşraf, es-Seyyid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Istanbul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1861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8985683"/>
                  </a:ext>
                </a:extLst>
              </a:tr>
              <a:tr h="22042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Dedicating houses for elderly women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Sultan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Istanbul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1553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69008047"/>
                  </a:ext>
                </a:extLst>
              </a:tr>
              <a:tr h="22042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Hosting guests who come to the village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Not Available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Balikesir/Edremit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1757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864198"/>
                  </a:ext>
                </a:extLst>
              </a:tr>
              <a:tr h="39794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Carrying out the maintenance and repair works after a natural disaster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Hassab Haci Iskenderzade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Istanbul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1549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4656032"/>
                  </a:ext>
                </a:extLst>
              </a:tr>
              <a:tr h="39794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Repairing bridges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Rumeli Beylerbeyi, Kara, Anadolu Beylerbeyi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Macedonia/ Skopje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1514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6845391"/>
                  </a:ext>
                </a:extLst>
              </a:tr>
              <a:tr h="22042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Protecting historical locations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Haci Mehmed oğlu Ali Efendizade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Çanakkale/Çan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1801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83061490"/>
                  </a:ext>
                </a:extLst>
              </a:tr>
              <a:tr h="22042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Providing fountains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Kayserili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Erzurum 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1722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3540226"/>
                  </a:ext>
                </a:extLst>
              </a:tr>
              <a:tr h="22042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Building dervish lodge for pilgrims, dervishes, and the poor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El-Hac, Hoca, Vilayet Meclis-i Azasi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Urfa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1860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41011206"/>
                  </a:ext>
                </a:extLst>
              </a:tr>
              <a:tr h="39794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Caring for the interior design and cleanness of historical places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Köprülüzade, Diyarbakir and Van Valisi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Diyarbakir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1721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35134700"/>
                  </a:ext>
                </a:extLst>
              </a:tr>
              <a:tr h="22042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Building graves for the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muslim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 and non-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muslim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Silahdar-i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Şehriyari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Istanbul</a:t>
                      </a:r>
                      <a:endParaRPr lang="en-US" sz="1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1795</a:t>
                      </a:r>
                      <a:endParaRPr lang="en-US" sz="1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97" marR="7397" marT="73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2913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866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A134F0D3-8267-4FCC-8AA2-0F987FB2E4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87CB69F-0CBD-4E11-AEF2-C69F486710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1A7F2B-D3BE-4BBF-B856-03B5E1076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SDG14&amp;15 blended with mas: examples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B5AD06E-0FF5-4588-8D02-BA7D0539A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BCC7DEA-1B92-46C4-8057-FC9940ECA6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121381"/>
              </p:ext>
            </p:extLst>
          </p:nvPr>
        </p:nvGraphicFramePr>
        <p:xfrm>
          <a:off x="642938" y="1052177"/>
          <a:ext cx="10896602" cy="2933128"/>
        </p:xfrm>
        <a:graphic>
          <a:graphicData uri="http://schemas.openxmlformats.org/drawingml/2006/table">
            <a:tbl>
              <a:tblPr/>
              <a:tblGrid>
                <a:gridCol w="4836683">
                  <a:extLst>
                    <a:ext uri="{9D8B030D-6E8A-4147-A177-3AD203B41FA5}">
                      <a16:colId xmlns:a16="http://schemas.microsoft.com/office/drawing/2014/main" xmlns="" val="3975606334"/>
                    </a:ext>
                  </a:extLst>
                </a:gridCol>
                <a:gridCol w="2805940">
                  <a:extLst>
                    <a:ext uri="{9D8B030D-6E8A-4147-A177-3AD203B41FA5}">
                      <a16:colId xmlns:a16="http://schemas.microsoft.com/office/drawing/2014/main" xmlns="" val="4038488890"/>
                    </a:ext>
                  </a:extLst>
                </a:gridCol>
                <a:gridCol w="2295062">
                  <a:extLst>
                    <a:ext uri="{9D8B030D-6E8A-4147-A177-3AD203B41FA5}">
                      <a16:colId xmlns:a16="http://schemas.microsoft.com/office/drawing/2014/main" xmlns="" val="2195983271"/>
                    </a:ext>
                  </a:extLst>
                </a:gridCol>
                <a:gridCol w="958917">
                  <a:extLst>
                    <a:ext uri="{9D8B030D-6E8A-4147-A177-3AD203B41FA5}">
                      <a16:colId xmlns:a16="http://schemas.microsoft.com/office/drawing/2014/main" xmlns="" val="2652519169"/>
                    </a:ext>
                  </a:extLst>
                </a:gridCol>
              </a:tblGrid>
              <a:tr h="23475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Protecting the environment and forestry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Altunizade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Istanbul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1885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84872634"/>
                  </a:ext>
                </a:extLst>
              </a:tr>
              <a:tr h="23475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For getting fresh air in Bosphorus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Peksimetçibaşi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Istanbul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1730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9561661"/>
                  </a:ext>
                </a:extLst>
              </a:tr>
              <a:tr h="42382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Planting willows by rivers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Sadrazam, Sokullu, Sokullu, Şehid, Tavil, Ibrahim Hanzade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Istanbul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1574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86508623"/>
                  </a:ext>
                </a:extLst>
              </a:tr>
              <a:tr h="23475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Providing water for animals of the public and passengers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Not Available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Aydin/Tire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1544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3211786"/>
                  </a:ext>
                </a:extLst>
              </a:tr>
              <a:tr h="23475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Establishing meadows for animals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Adana Beylerbeyi, Ramazanoğlu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Adana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1538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2292437"/>
                  </a:ext>
                </a:extLst>
              </a:tr>
              <a:tr h="23475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Giving bread to street animals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El-Hac, es-Seyyid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Istanbul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1778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4668504"/>
                  </a:ext>
                </a:extLst>
              </a:tr>
              <a:tr h="23475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Building pigeonry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Çandarlizade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Bursa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1707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174820"/>
                  </a:ext>
                </a:extLst>
              </a:tr>
              <a:tr h="23475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Improving animals and seeds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Ahmed bin Rahat el-Hattab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Sivas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1321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66967795"/>
                  </a:ext>
                </a:extLst>
              </a:tr>
              <a:tr h="23475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Protecting storks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Mürselli, Haci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Izmir, Ödemiş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1889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94175354"/>
                  </a:ext>
                </a:extLst>
              </a:tr>
              <a:tr h="234759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Cleaning up lakes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Not Available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Edirne</a:t>
                      </a:r>
                      <a:endParaRPr lang="en-US" sz="1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29LTBukra" panose="000B0903020204020204"/>
                          <a:cs typeface="29LTBukra" panose="000B0903020204020204"/>
                        </a:rPr>
                        <a:t>A.D. 1585</a:t>
                      </a:r>
                      <a:endParaRPr lang="en-US" sz="1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8" marR="7878" marT="78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43431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4753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A134F0D3-8267-4FCC-8AA2-0F987FB2E4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7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87CB69F-0CBD-4E11-AEF2-C69F486710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457"/>
            <a:ext cx="12188952" cy="22855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76E8AE-4190-4876-8772-0FDDF4507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971088"/>
            <a:ext cx="9720072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SDG16 blended with mas: examples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B5AD06E-0FF5-4588-8D02-BA7D0539A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5242273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A9055737-438D-4A19-BBBF-8880E60BEB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386032"/>
              </p:ext>
            </p:extLst>
          </p:nvPr>
        </p:nvGraphicFramePr>
        <p:xfrm>
          <a:off x="642938" y="1174085"/>
          <a:ext cx="10896601" cy="24515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09339">
                  <a:extLst>
                    <a:ext uri="{9D8B030D-6E8A-4147-A177-3AD203B41FA5}">
                      <a16:colId xmlns:a16="http://schemas.microsoft.com/office/drawing/2014/main" xmlns="" val="1670072495"/>
                    </a:ext>
                  </a:extLst>
                </a:gridCol>
                <a:gridCol w="2913709">
                  <a:extLst>
                    <a:ext uri="{9D8B030D-6E8A-4147-A177-3AD203B41FA5}">
                      <a16:colId xmlns:a16="http://schemas.microsoft.com/office/drawing/2014/main" xmlns="" val="3801497388"/>
                    </a:ext>
                  </a:extLst>
                </a:gridCol>
                <a:gridCol w="1877068">
                  <a:extLst>
                    <a:ext uri="{9D8B030D-6E8A-4147-A177-3AD203B41FA5}">
                      <a16:colId xmlns:a16="http://schemas.microsoft.com/office/drawing/2014/main" xmlns="" val="1159640231"/>
                    </a:ext>
                  </a:extLst>
                </a:gridCol>
                <a:gridCol w="996485">
                  <a:extLst>
                    <a:ext uri="{9D8B030D-6E8A-4147-A177-3AD203B41FA5}">
                      <a16:colId xmlns:a16="http://schemas.microsoft.com/office/drawing/2014/main" xmlns="" val="789259650"/>
                    </a:ext>
                  </a:extLst>
                </a:gridCol>
              </a:tblGrid>
              <a:tr h="2603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Treating prisoners at holy nights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Es-Seyyid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Bursa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1799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3038745485"/>
                  </a:ext>
                </a:extLst>
              </a:tr>
              <a:tr h="2603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Rescuing Christian slaves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Not Available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Istanbul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1740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1840829555"/>
                  </a:ext>
                </a:extLst>
              </a:tr>
              <a:tr h="2603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Rescuing Muslim slaves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Selahaddin Pehlivan Kizi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Damascus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1308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909644437"/>
                  </a:ext>
                </a:extLst>
              </a:tr>
              <a:tr h="2603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Uniting slaves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Not Available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Edirne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1472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2418838395"/>
                  </a:ext>
                </a:extLst>
              </a:tr>
              <a:tr h="2603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Helping castaways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Subaşi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Istanbul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1576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811632377"/>
                  </a:ext>
                </a:extLst>
              </a:tr>
              <a:tr h="2603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Supporting the navy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Not Available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Istanbul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1910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2934138028"/>
                  </a:ext>
                </a:extLst>
              </a:tr>
              <a:tr h="26039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Providing logistic support to the Army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Sultan Selim III Validesi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Istanbul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A.D. 1795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2352337377"/>
                  </a:ext>
                </a:extLst>
              </a:tr>
              <a:tr h="47010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Providing horses to veterans who are going to war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Sadrazam, Sokullu, Sokullu, Şehid, Tavil, Ibrahim Hanzade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Istanbul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A.D. 1574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8738" marR="8738" marT="8738" marB="0" anchor="b"/>
                </a:tc>
                <a:extLst>
                  <a:ext uri="{0D108BD9-81ED-4DB2-BD59-A6C34878D82A}">
                    <a16:rowId xmlns:a16="http://schemas.microsoft.com/office/drawing/2014/main" xmlns="" val="1552880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061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C82E0D7-37D0-4C31-B2DA-233C8F10C9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27546" y="321732"/>
            <a:ext cx="9097524" cy="614897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644464-BF5C-4D73-870A-815A6D2B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8069094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SDG &amp; Contemporary ISF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1AD3A364-FD48-4C42-B623-DAD0C3ED6B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473162-3B73-4162-80AB-183847C33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8074151" cy="386297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Focus on Poverty Alleviation and Reducing Inequalities (SDG1 &amp; 10) through composite </a:t>
            </a:r>
            <a:r>
              <a:rPr lang="en-US" dirty="0" err="1">
                <a:solidFill>
                  <a:srgbClr val="FFFFFF"/>
                </a:solidFill>
              </a:rPr>
              <a:t>IsMF</a:t>
            </a:r>
            <a:r>
              <a:rPr lang="en-US" dirty="0">
                <a:solidFill>
                  <a:srgbClr val="FFFFFF"/>
                </a:solidFill>
              </a:rPr>
              <a:t> models involving zakat and waqf – </a:t>
            </a:r>
            <a:r>
              <a:rPr lang="en-US" dirty="0" err="1">
                <a:solidFill>
                  <a:srgbClr val="FFFFFF"/>
                </a:solidFill>
              </a:rPr>
              <a:t>Akhuwat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Fael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Khair</a:t>
            </a:r>
            <a:r>
              <a:rPr lang="en-US" dirty="0">
                <a:solidFill>
                  <a:srgbClr val="FFFFFF"/>
                </a:solidFill>
              </a:rPr>
              <a:t>, </a:t>
            </a:r>
            <a:r>
              <a:rPr lang="en-US" dirty="0" err="1">
                <a:solidFill>
                  <a:srgbClr val="FFFFFF"/>
                </a:solidFill>
              </a:rPr>
              <a:t>Tabung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Wakaf</a:t>
            </a:r>
            <a:r>
              <a:rPr lang="en-US" dirty="0">
                <a:solidFill>
                  <a:srgbClr val="FFFFFF"/>
                </a:solidFill>
              </a:rPr>
              <a:t>, IRW-IWF</a:t>
            </a:r>
          </a:p>
          <a:p>
            <a:r>
              <a:rPr lang="en-US" dirty="0">
                <a:solidFill>
                  <a:srgbClr val="FFFFFF"/>
                </a:solidFill>
              </a:rPr>
              <a:t>Growing realization to develop Agricultural Waqf (SDG2) – DDR ACT, IHA, Food Waqf – ACT, IHH, IWF, IICO </a:t>
            </a:r>
          </a:p>
          <a:p>
            <a:r>
              <a:rPr lang="en-US" dirty="0">
                <a:solidFill>
                  <a:srgbClr val="FFFFFF"/>
                </a:solidFill>
              </a:rPr>
              <a:t>Concentration in Healthcare (SDG3) – </a:t>
            </a:r>
            <a:r>
              <a:rPr lang="en-US" dirty="0" err="1">
                <a:solidFill>
                  <a:srgbClr val="FFFFFF"/>
                </a:solidFill>
              </a:rPr>
              <a:t>Wakaf</a:t>
            </a:r>
            <a:r>
              <a:rPr lang="en-US" dirty="0">
                <a:solidFill>
                  <a:srgbClr val="FFFFFF"/>
                </a:solidFill>
              </a:rPr>
              <a:t> Al-Noor, </a:t>
            </a:r>
            <a:r>
              <a:rPr lang="en-US" dirty="0" err="1">
                <a:solidFill>
                  <a:srgbClr val="FFFFFF"/>
                </a:solidFill>
              </a:rPr>
              <a:t>Ruma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Sehat</a:t>
            </a:r>
            <a:r>
              <a:rPr lang="en-US" dirty="0">
                <a:solidFill>
                  <a:srgbClr val="FFFFFF"/>
                </a:solidFill>
              </a:rPr>
              <a:t>, SKCH, </a:t>
            </a:r>
            <a:r>
              <a:rPr lang="en-US" sz="2400" dirty="0">
                <a:solidFill>
                  <a:srgbClr val="FFFFFF"/>
                </a:solidFill>
              </a:rPr>
              <a:t>IWF (IRW)</a:t>
            </a:r>
            <a:r>
              <a:rPr lang="en-US" dirty="0">
                <a:solidFill>
                  <a:srgbClr val="FFFFFF"/>
                </a:solidFill>
              </a:rPr>
              <a:t> and many more</a:t>
            </a:r>
          </a:p>
          <a:p>
            <a:r>
              <a:rPr lang="en-US" dirty="0">
                <a:solidFill>
                  <a:srgbClr val="FFFFFF"/>
                </a:solidFill>
              </a:rPr>
              <a:t>Concentration in Education (SDG4) – </a:t>
            </a:r>
            <a:r>
              <a:rPr lang="ms-MY" dirty="0">
                <a:solidFill>
                  <a:srgbClr val="FFFFFF"/>
                </a:solidFill>
              </a:rPr>
              <a:t>IDB-Bangladesh Solidarity Waqf, </a:t>
            </a:r>
            <a:r>
              <a:rPr lang="en-US" dirty="0">
                <a:solidFill>
                  <a:srgbClr val="FFFFFF"/>
                </a:solidFill>
              </a:rPr>
              <a:t>IIUM Waqf,</a:t>
            </a:r>
            <a:r>
              <a:rPr lang="en-US" dirty="0">
                <a:solidFill>
                  <a:schemeClr val="bg1"/>
                </a:solidFill>
              </a:rPr>
              <a:t> Hamdard Foundation, </a:t>
            </a:r>
            <a:r>
              <a:rPr lang="en-US" dirty="0" err="1">
                <a:solidFill>
                  <a:srgbClr val="FFFFFF"/>
                </a:solidFill>
              </a:rPr>
              <a:t>Akhuwat</a:t>
            </a:r>
            <a:r>
              <a:rPr lang="en-US" dirty="0">
                <a:solidFill>
                  <a:srgbClr val="FFFFFF"/>
                </a:solidFill>
              </a:rPr>
              <a:t> and many more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9F40211-4307-4706-AE59-83AC153FBF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83348" y="325601"/>
            <a:ext cx="2286920" cy="614510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548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C82E0D7-37D0-4C31-B2DA-233C8F10C9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27546" y="321732"/>
            <a:ext cx="9097524" cy="614897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644464-BF5C-4D73-870A-815A6D2B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8069094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SDG &amp; Contemporary ISF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1AD3A364-FD48-4C42-B623-DAD0C3ED6B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473162-3B73-4162-80AB-183847C33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8074151" cy="3862971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Waqf for Women Empowerment (SDG5) – IWF,  KLC-DDR</a:t>
            </a:r>
          </a:p>
          <a:p>
            <a:r>
              <a:rPr lang="en-US" sz="2400" dirty="0">
                <a:solidFill>
                  <a:srgbClr val="FFFFFF"/>
                </a:solidFill>
              </a:rPr>
              <a:t>Water Waqf (SDG6) – International Waqf Fund (IRW), </a:t>
            </a:r>
            <a:r>
              <a:rPr lang="en-US" sz="2400" dirty="0" err="1">
                <a:solidFill>
                  <a:srgbClr val="FFFFFF"/>
                </a:solidFill>
              </a:rPr>
              <a:t>Awqaf</a:t>
            </a:r>
            <a:r>
              <a:rPr lang="en-US" sz="2400" dirty="0">
                <a:solidFill>
                  <a:srgbClr val="FFFFFF"/>
                </a:solidFill>
              </a:rPr>
              <a:t> SA, KAPF, IHA</a:t>
            </a:r>
          </a:p>
          <a:p>
            <a:r>
              <a:rPr lang="en-US" sz="2400" dirty="0">
                <a:solidFill>
                  <a:srgbClr val="FFFFFF"/>
                </a:solidFill>
              </a:rPr>
              <a:t>Solar Waqf (SDG7) – IBF Net</a:t>
            </a:r>
          </a:p>
          <a:p>
            <a:r>
              <a:rPr lang="en-US" sz="2400" dirty="0">
                <a:solidFill>
                  <a:srgbClr val="FFFFFF"/>
                </a:solidFill>
              </a:rPr>
              <a:t>Waqf for Livelihood, Decent Work – IRW-IWF, ACT</a:t>
            </a:r>
          </a:p>
          <a:p>
            <a:r>
              <a:rPr lang="en-US" sz="2400" dirty="0">
                <a:solidFill>
                  <a:srgbClr val="FFFFFF"/>
                </a:solidFill>
              </a:rPr>
              <a:t>Infrastructure Waqf (SDG9) – </a:t>
            </a:r>
            <a:r>
              <a:rPr lang="en-US" sz="2400" dirty="0" err="1">
                <a:solidFill>
                  <a:srgbClr val="FFFFFF"/>
                </a:solidFill>
              </a:rPr>
              <a:t>WanCorp</a:t>
            </a:r>
            <a:r>
              <a:rPr lang="en-US" sz="2400" dirty="0">
                <a:solidFill>
                  <a:srgbClr val="FFFFFF"/>
                </a:solidFill>
              </a:rPr>
              <a:t> Larkin </a:t>
            </a:r>
            <a:r>
              <a:rPr lang="en-US" sz="2400" dirty="0" err="1">
                <a:solidFill>
                  <a:srgbClr val="FFFFFF"/>
                </a:solidFill>
              </a:rPr>
              <a:t>Sentral</a:t>
            </a:r>
            <a:r>
              <a:rPr lang="en-US" sz="2400" dirty="0">
                <a:solidFill>
                  <a:srgbClr val="FFFFFF"/>
                </a:solidFill>
              </a:rPr>
              <a:t> Bus Terminal, Cash-Waqf-Linked-Sukuk (</a:t>
            </a:r>
            <a:r>
              <a:rPr lang="en-US" sz="2400" dirty="0" err="1">
                <a:solidFill>
                  <a:srgbClr val="FFFFFF"/>
                </a:solidFill>
              </a:rPr>
              <a:t>GoI</a:t>
            </a:r>
            <a:r>
              <a:rPr lang="en-US" sz="2400" dirty="0">
                <a:solidFill>
                  <a:srgbClr val="FFFFFF"/>
                </a:solidFill>
              </a:rPr>
              <a:t>)</a:t>
            </a:r>
          </a:p>
          <a:p>
            <a:r>
              <a:rPr lang="en-US" sz="2400" dirty="0">
                <a:solidFill>
                  <a:srgbClr val="FFFFFF"/>
                </a:solidFill>
              </a:rPr>
              <a:t>Environment Waqf for afforestation (SDG15) - IUCN </a:t>
            </a:r>
          </a:p>
          <a:p>
            <a:pPr marL="0" indent="0"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9F40211-4307-4706-AE59-83AC153FBF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83348" y="325601"/>
            <a:ext cx="2286920" cy="614510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8200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zakat sector global concerns</a:t>
            </a:r>
          </a:p>
        </p:txBody>
      </p:sp>
      <p:sp>
        <p:nvSpPr>
          <p:cNvPr id="16" name="Date Placeholder 1"/>
          <p:cNvSpPr>
            <a:spLocks noGrp="1"/>
          </p:cNvSpPr>
          <p:nvPr>
            <p:ph type="dt" sz="half" idx="10"/>
          </p:nvPr>
        </p:nvSpPr>
        <p:spPr>
          <a:xfrm>
            <a:off x="1024128" y="6470704"/>
            <a:ext cx="2154142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48A4DC-FCD6-4F86-9A2F-116BA1EB61FD}" type="datetime2">
              <a:rPr lang="en-US" smtClean="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Friday, August 21, 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C3FE2B-2729-4351-8ECE-83CFD6D4F253}" type="slidenum">
              <a:rPr lang="en-US" smtClean="0"/>
              <a:pPr>
                <a:spcAft>
                  <a:spcPts val="600"/>
                </a:spcAft>
              </a:pPr>
              <a:t>27</a:t>
            </a:fld>
            <a:endParaRPr lang="en-US"/>
          </a:p>
        </p:txBody>
      </p:sp>
      <p:graphicFrame>
        <p:nvGraphicFramePr>
          <p:cNvPr id="38" name="Content Placeholder 4">
            <a:extLst>
              <a:ext uri="{FF2B5EF4-FFF2-40B4-BE49-F238E27FC236}">
                <a16:creationId xmlns:a16="http://schemas.microsoft.com/office/drawing/2014/main" xmlns="" id="{400630A5-81DB-467B-941F-9C979DD0CB6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31493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43468" y="896698"/>
            <a:ext cx="3415612" cy="5064605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Awqaf</a:t>
            </a:r>
            <a:r>
              <a:rPr lang="en-US" dirty="0">
                <a:solidFill>
                  <a:srgbClr val="00B050"/>
                </a:solidFill>
              </a:rPr>
              <a:t> sector</a:t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global concerns</a:t>
            </a:r>
          </a:p>
        </p:txBody>
      </p:sp>
      <p:sp>
        <p:nvSpPr>
          <p:cNvPr id="16" name="Date Placeholder 1"/>
          <p:cNvSpPr>
            <a:spLocks noGrp="1"/>
          </p:cNvSpPr>
          <p:nvPr>
            <p:ph type="dt" sz="half" idx="10"/>
          </p:nvPr>
        </p:nvSpPr>
        <p:spPr>
          <a:xfrm>
            <a:off x="1024128" y="6470704"/>
            <a:ext cx="2154142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48A4DC-FCD6-4F86-9A2F-116BA1EB61FD}" type="datetime2">
              <a:rPr lang="en-US" smtClean="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Friday, August 21, 2020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C3FE2B-2729-4351-8ECE-83CFD6D4F253}" type="slidenum">
              <a:rPr lang="en-US" smtClean="0"/>
              <a:pPr>
                <a:spcAft>
                  <a:spcPts val="600"/>
                </a:spcAft>
              </a:pPr>
              <a:t>28</a:t>
            </a:fld>
            <a:endParaRPr lang="en-US"/>
          </a:p>
        </p:txBody>
      </p:sp>
      <p:graphicFrame>
        <p:nvGraphicFramePr>
          <p:cNvPr id="18" name="Content Placeholder 1">
            <a:extLst>
              <a:ext uri="{FF2B5EF4-FFF2-40B4-BE49-F238E27FC236}">
                <a16:creationId xmlns:a16="http://schemas.microsoft.com/office/drawing/2014/main" xmlns="" id="{3AC95499-BA10-43AE-8042-E7391033FFD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34676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/>
              <a:t>EMERGING Trends in </a:t>
            </a:r>
            <a:r>
              <a:rPr lang="en-US" dirty="0" err="1"/>
              <a:t>zakah</a:t>
            </a:r>
            <a:r>
              <a:rPr lang="en-US" dirty="0"/>
              <a:t> &amp; </a:t>
            </a:r>
            <a:r>
              <a:rPr lang="en-US" dirty="0" err="1"/>
              <a:t>awqaf</a:t>
            </a:r>
            <a:endParaRPr lang="en-US" dirty="0"/>
          </a:p>
        </p:txBody>
      </p:sp>
      <p:sp>
        <p:nvSpPr>
          <p:cNvPr id="16" name="Date Placeholder 1"/>
          <p:cNvSpPr>
            <a:spLocks noGrp="1"/>
          </p:cNvSpPr>
          <p:nvPr>
            <p:ph type="dt" sz="half" idx="10"/>
          </p:nvPr>
        </p:nvSpPr>
        <p:spPr>
          <a:xfrm>
            <a:off x="1024128" y="6470704"/>
            <a:ext cx="2154142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48A4DC-FCD6-4F86-9A2F-116BA1EB61FD}" type="datetime2">
              <a:rPr lang="en-US"/>
              <a:pPr>
                <a:spcAft>
                  <a:spcPts val="600"/>
                </a:spcAft>
              </a:pPr>
              <a:t>Friday, August 21,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C3FE2B-2729-4351-8ECE-83CFD6D4F253}" type="slidenum">
              <a:rPr lang="en-US" smtClean="0"/>
              <a:pPr>
                <a:spcAft>
                  <a:spcPts val="600"/>
                </a:spcAft>
              </a:pPr>
              <a:t>29</a:t>
            </a:fld>
            <a:endParaRPr lang="en-US"/>
          </a:p>
        </p:txBody>
      </p:sp>
      <p:graphicFrame>
        <p:nvGraphicFramePr>
          <p:cNvPr id="18" name="Content Placeholder 1">
            <a:extLst>
              <a:ext uri="{FF2B5EF4-FFF2-40B4-BE49-F238E27FC236}">
                <a16:creationId xmlns:a16="http://schemas.microsoft.com/office/drawing/2014/main" xmlns="" id="{3AC95499-BA10-43AE-8042-E7391033FF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4265588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4515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dirty="0"/>
              <a:t>Financing to achieve </a:t>
            </a:r>
            <a:r>
              <a:rPr lang="en-US" dirty="0" err="1"/>
              <a:t>Maqasid</a:t>
            </a:r>
            <a:r>
              <a:rPr lang="en-US" dirty="0"/>
              <a:t> al-shariah</a:t>
            </a:r>
          </a:p>
        </p:txBody>
      </p:sp>
      <p:sp>
        <p:nvSpPr>
          <p:cNvPr id="16" name="Date Placeholder 1"/>
          <p:cNvSpPr>
            <a:spLocks noGrp="1"/>
          </p:cNvSpPr>
          <p:nvPr>
            <p:ph type="dt" sz="half" idx="10"/>
          </p:nvPr>
        </p:nvSpPr>
        <p:spPr>
          <a:xfrm>
            <a:off x="1024128" y="6470704"/>
            <a:ext cx="2154142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48A4DC-FCD6-4F86-9A2F-116BA1EB61FD}" type="datetime2">
              <a:rPr lang="en-US"/>
              <a:pPr>
                <a:spcAft>
                  <a:spcPts val="600"/>
                </a:spcAft>
              </a:pPr>
              <a:t>Friday, August 21,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C3FE2B-2729-4351-8ECE-83CFD6D4F253}" type="slidenum">
              <a:rPr lang="en-US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18" name="Content Placeholder 1">
            <a:extLst>
              <a:ext uri="{FF2B5EF4-FFF2-40B4-BE49-F238E27FC236}">
                <a16:creationId xmlns:a16="http://schemas.microsoft.com/office/drawing/2014/main" xmlns="" id="{57120247-D4CF-41AB-85D4-499151F12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0217428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308630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References: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000" dirty="0"/>
              <a:t>Marvelous Pious Foundations (Waqf) throughout History (2014), Directorate General of Foundations Publications No.115, Turkey</a:t>
            </a:r>
          </a:p>
          <a:p>
            <a:r>
              <a:rPr lang="en-US" sz="2000" dirty="0"/>
              <a:t>Islamic Social Finance Report 2014, IRTI, Islamic Development Bank Group</a:t>
            </a:r>
          </a:p>
          <a:p>
            <a:r>
              <a:rPr lang="en-US" sz="2000" dirty="0"/>
              <a:t>Islamic Social Finance Report 2015, IRTI, Islamic Development Bank Group</a:t>
            </a:r>
          </a:p>
          <a:p>
            <a:r>
              <a:rPr lang="en-US" sz="2000" dirty="0"/>
              <a:t>Islamic Social Finance Report 2017, IRTI, Islamic Development Bank Group</a:t>
            </a:r>
          </a:p>
          <a:p>
            <a:r>
              <a:rPr lang="en-US" sz="2000" dirty="0"/>
              <a:t>Islamic Social Finance Report 2019, IRTI, Islamic Development Bank Group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A4DC-FCD6-4F86-9A2F-116BA1EB61FD}" type="datetime2">
              <a:rPr lang="en-US" smtClean="0"/>
              <a:t>Friday, August 21, 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3FE2B-2729-4351-8ECE-83CFD6D4F253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613077" y="5293408"/>
            <a:ext cx="65421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latin typeface="+mj-lt"/>
              </a:rPr>
              <a:t>Thank You</a:t>
            </a:r>
            <a:endParaRPr lang="en-US" sz="3600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577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117D73-1D70-44CF-BFD5-36E66B568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02412" cy="524933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Islamic Vision of Development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F67A91-8D08-4E48-BE52-3C563617D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2" y="804333"/>
            <a:ext cx="6147169" cy="5249334"/>
          </a:xfrm>
        </p:spPr>
        <p:txBody>
          <a:bodyPr anchor="ctr">
            <a:normAutofit/>
          </a:bodyPr>
          <a:lstStyle/>
          <a:p>
            <a:r>
              <a:rPr lang="ms-MY"/>
              <a:t>“We have not sent you but as a Mercy to the worlds” (Al-Qur’an, 21:107)</a:t>
            </a:r>
          </a:p>
          <a:p>
            <a:r>
              <a:rPr lang="ms-MY"/>
              <a:t>The all-important goals of rahmah (mercy or compassion) and falah (well-being) manifest in the realization of maslahah (benefits) and prevention of mafsadah (harm) for the people and the planet. </a:t>
            </a:r>
          </a:p>
          <a:p>
            <a:r>
              <a:rPr lang="ms-MY"/>
              <a:t>Framework of the objectives (Maqasid) of Shariah (MaS) outlines five dimensions that Shariah seeks to protect and nurture: faith (deen), the human self (nafs), intellect (aql), posterity (nasl) and wealth (maal)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91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117D73-1D70-44CF-BFD5-36E66B568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</p:spPr>
        <p:txBody>
          <a:bodyPr>
            <a:normAutofit/>
          </a:bodyPr>
          <a:lstStyle/>
          <a:p>
            <a:r>
              <a:rPr lang="en-US" sz="4000"/>
              <a:t>The mas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F67A91-8D08-4E48-BE52-3C563617D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3133580" cy="3931920"/>
          </a:xfrm>
        </p:spPr>
        <p:txBody>
          <a:bodyPr>
            <a:normAutofit/>
          </a:bodyPr>
          <a:lstStyle/>
          <a:p>
            <a:r>
              <a:rPr lang="ms-MY" sz="1600"/>
              <a:t>In addition to above Primary objectives, there are multiple Secondary objectives that are deemed imperative for realization of the primary goals. Chapra (2008) identifies 39 corollaries or secondary objectives</a:t>
            </a:r>
          </a:p>
          <a:p>
            <a:r>
              <a:rPr lang="ms-MY" sz="1600"/>
              <a:t>Protection and Nurturing of Human Self (Nafs) requires 13 corollaries:</a:t>
            </a:r>
          </a:p>
          <a:p>
            <a:endParaRPr lang="en-US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9032C0E-E325-4761-96D6-237FFCDB8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970901"/>
              </p:ext>
            </p:extLst>
          </p:nvPr>
        </p:nvGraphicFramePr>
        <p:xfrm>
          <a:off x="4864231" y="1063747"/>
          <a:ext cx="5995016" cy="4730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5016">
                  <a:extLst>
                    <a:ext uri="{9D8B030D-6E8A-4147-A177-3AD203B41FA5}">
                      <a16:colId xmlns:a16="http://schemas.microsoft.com/office/drawing/2014/main" xmlns="" val="1769795681"/>
                    </a:ext>
                  </a:extLst>
                </a:gridCol>
              </a:tblGrid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Dignity, self-respect, brotherhood and social equality 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376546386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Justice 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3325109952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Spiritual and moral uplift 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890791735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Security of life, property and honour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596902961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Freedom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1105302954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Education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38138339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Good governance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1988678672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Removal of poverty and need fulfillment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2335291818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Employment and self-employment opportunities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135330052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Equitable distribution of income and wealth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1356942846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Marriage and stable family life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352396969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>
                          <a:effectLst/>
                        </a:rPr>
                        <a:t>Family and social solidarity</a:t>
                      </a:r>
                      <a:endParaRPr lang="en-US" sz="2000" b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1808502723"/>
                  </a:ext>
                </a:extLst>
              </a:tr>
              <a:tr h="3638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ms-MY" sz="2000" b="0" dirty="0">
                          <a:effectLst/>
                        </a:rPr>
                        <a:t>Minimization of crime and anomie</a:t>
                      </a:r>
                      <a:endParaRPr lang="en-US" sz="2000" b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4420" marR="134420" marT="0" marB="0"/>
                </a:tc>
                <a:extLst>
                  <a:ext uri="{0D108BD9-81ED-4DB2-BD59-A6C34878D82A}">
                    <a16:rowId xmlns:a16="http://schemas.microsoft.com/office/drawing/2014/main" xmlns="" val="1148550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153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117D73-1D70-44CF-BFD5-36E66B568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02412" cy="5249334"/>
          </a:xfrm>
        </p:spPr>
        <p:txBody>
          <a:bodyPr>
            <a:normAutofit/>
          </a:bodyPr>
          <a:lstStyle/>
          <a:p>
            <a:pPr algn="r"/>
            <a:r>
              <a:rPr lang="en-US" sz="4600" dirty="0">
                <a:solidFill>
                  <a:srgbClr val="FFFFFF"/>
                </a:solidFill>
              </a:rPr>
              <a:t>Contemporary development realities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F67A91-8D08-4E48-BE52-3C563617D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2" y="804333"/>
            <a:ext cx="6147169" cy="5249334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A FEW INDICATORS</a:t>
            </a:r>
          </a:p>
          <a:p>
            <a:r>
              <a:rPr lang="en-US" dirty="0">
                <a:solidFill>
                  <a:srgbClr val="FFC000"/>
                </a:solidFill>
              </a:rPr>
              <a:t> 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/>
              <a:t>More than a billion people in the world today routinely live on less than one dollar a day, and almost 3 billion on less than two, suffering from acute income poverty. </a:t>
            </a:r>
          </a:p>
          <a:p>
            <a:r>
              <a:rPr lang="en-US" dirty="0"/>
              <a:t>About 805 million people of the 7.3 billion people in the world, or one in nine, routinely go hungry and suffer from chronic undernourishment (FAO). </a:t>
            </a:r>
          </a:p>
          <a:p>
            <a:r>
              <a:rPr lang="en-US" dirty="0"/>
              <a:t>About 750 million (one in nine) people lack access to safe water and almost 2.5 billion do not have access to adequate sanitation (WHO &amp; UNICEF). </a:t>
            </a:r>
          </a:p>
          <a:p>
            <a:r>
              <a:rPr lang="en-US" dirty="0"/>
              <a:t>And, there are approximately 100 million people without any kind of shelter, whatsoever (UN). </a:t>
            </a:r>
          </a:p>
        </p:txBody>
      </p:sp>
    </p:spTree>
    <p:extLst>
      <p:ext uri="{BB962C8B-B14F-4D97-AF65-F5344CB8AC3E}">
        <p14:creationId xmlns:p14="http://schemas.microsoft.com/office/powerpoint/2010/main" val="2260193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117D73-1D70-44CF-BFD5-36E66B568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</p:spPr>
        <p:txBody>
          <a:bodyPr>
            <a:normAutofit/>
          </a:bodyPr>
          <a:lstStyle/>
          <a:p>
            <a:r>
              <a:rPr lang="en-US" sz="4000"/>
              <a:t>The SDG framework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F67A91-8D08-4E48-BE52-3C563617D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3133580" cy="3931920"/>
          </a:xfrm>
        </p:spPr>
        <p:txBody>
          <a:bodyPr>
            <a:normAutofit/>
          </a:bodyPr>
          <a:lstStyle/>
          <a:p>
            <a:r>
              <a:rPr lang="en-US" sz="1600"/>
              <a:t>Policy makers across the globe have sought to address the above challenges to humanity by seeking to build a consensus on what needs to be done, reflected in the policy goals. Their concerns were captured in the Millennium Development Goals (2001-2015). </a:t>
            </a:r>
          </a:p>
          <a:p>
            <a:r>
              <a:rPr lang="en-US" sz="1600"/>
              <a:t>Further deliberations under the UN umbrella led to formulation of the Sustainable Development Goals for an extended period (2016-2030).</a:t>
            </a:r>
          </a:p>
          <a:p>
            <a:endParaRPr lang="en-US" sz="16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B02784BC-FB04-4A65-A65A-DCD82F68CDE9}"/>
              </a:ext>
            </a:extLst>
          </p:cNvPr>
          <p:cNvGraphicFramePr>
            <a:graphicFrameLocks noGrp="1"/>
          </p:cNvGraphicFramePr>
          <p:nvPr/>
        </p:nvGraphicFramePr>
        <p:xfrm>
          <a:off x="4798745" y="640080"/>
          <a:ext cx="6596772" cy="5577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035">
                  <a:extLst>
                    <a:ext uri="{9D8B030D-6E8A-4147-A177-3AD203B41FA5}">
                      <a16:colId xmlns:a16="http://schemas.microsoft.com/office/drawing/2014/main" xmlns="" val="1985084997"/>
                    </a:ext>
                  </a:extLst>
                </a:gridCol>
                <a:gridCol w="6082737">
                  <a:extLst>
                    <a:ext uri="{9D8B030D-6E8A-4147-A177-3AD203B41FA5}">
                      <a16:colId xmlns:a16="http://schemas.microsoft.com/office/drawing/2014/main" xmlns="" val="891179708"/>
                    </a:ext>
                  </a:extLst>
                </a:gridCol>
              </a:tblGrid>
              <a:tr h="214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SDG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Description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462185553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No poverty 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1639834878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Zero hunger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1771824362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Ensuring healthy lives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279935784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Access to quality education lifelong learning opportunities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1537233722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Gender equality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4007028555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Clean water and sanitation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1831631875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Affordable and clean energy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970188609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Inclusive economic growth and employment opportunities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626393537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Industrialization, building infrastructure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545971054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Reducing income disparities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214208274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Building  sustainable cities and communities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056229628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Responsible consumption and production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250669769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Combating climate change and its impact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177459961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Conservation and sustainable use of marine resources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463099268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Protection and sustainable use of terrestrial ecosystems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974919920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Peaceful and inclusive societies, with access to justice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1402957751"/>
                  </a:ext>
                </a:extLst>
              </a:tr>
              <a:tr h="3154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29LTBukra" panose="000B0903020204020204" pitchFamily="34" charset="-78"/>
                        <a:cs typeface="29LTBukra" panose="000B0903020204020204" pitchFamily="34" charset="-78"/>
                      </a:endParaRPr>
                    </a:p>
                  </a:txBody>
                  <a:tcPr marL="6425" marR="6425" marT="64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u="none" strike="noStrike">
                          <a:effectLst/>
                        </a:rPr>
                        <a:t>Effective partnerships</a:t>
                      </a:r>
                      <a:endParaRPr lang="en-US" sz="1800" b="0" i="0" u="none" strike="noStrike">
                        <a:solidFill>
                          <a:srgbClr val="2E2B2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6425" marR="6425" marT="6425" marB="0" anchor="b"/>
                </a:tc>
                <a:extLst>
                  <a:ext uri="{0D108BD9-81ED-4DB2-BD59-A6C34878D82A}">
                    <a16:rowId xmlns:a16="http://schemas.microsoft.com/office/drawing/2014/main" xmlns="" val="353604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797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117D73-1D70-44CF-BFD5-36E66B568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02412" cy="5249334"/>
          </a:xfrm>
        </p:spPr>
        <p:txBody>
          <a:bodyPr>
            <a:normAutofit/>
          </a:bodyPr>
          <a:lstStyle/>
          <a:p>
            <a:pPr algn="r"/>
            <a:r>
              <a:rPr lang="en-US" sz="4600" dirty="0">
                <a:solidFill>
                  <a:srgbClr val="FFFFFF"/>
                </a:solidFill>
              </a:rPr>
              <a:t>Mas &amp; </a:t>
            </a:r>
            <a:r>
              <a:rPr lang="en-US" sz="4600" dirty="0" err="1">
                <a:solidFill>
                  <a:srgbClr val="FFFFFF"/>
                </a:solidFill>
              </a:rPr>
              <a:t>Sdg</a:t>
            </a:r>
            <a:r>
              <a:rPr lang="en-US" sz="4600" dirty="0">
                <a:solidFill>
                  <a:srgbClr val="FFFFFF"/>
                </a:solidFill>
              </a:rPr>
              <a:t>:</a:t>
            </a:r>
            <a:br>
              <a:rPr lang="en-US" sz="4600" dirty="0">
                <a:solidFill>
                  <a:srgbClr val="FFFFFF"/>
                </a:solidFill>
              </a:rPr>
            </a:br>
            <a:r>
              <a:rPr lang="en-US" sz="4600" dirty="0">
                <a:solidFill>
                  <a:srgbClr val="FFFFFF"/>
                </a:solidFill>
              </a:rPr>
              <a:t>(mis)alignment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F67A91-8D08-4E48-BE52-3C563617D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2" y="804333"/>
            <a:ext cx="6147169" cy="5249334"/>
          </a:xfrm>
        </p:spPr>
        <p:txBody>
          <a:bodyPr anchor="ctr">
            <a:normAutofit/>
          </a:bodyPr>
          <a:lstStyle/>
          <a:p>
            <a:r>
              <a:rPr lang="ms-MY" dirty="0"/>
              <a:t>Alignment is </a:t>
            </a:r>
            <a:r>
              <a:rPr lang="ms-MY" dirty="0">
                <a:solidFill>
                  <a:srgbClr val="FFC000"/>
                </a:solidFill>
              </a:rPr>
              <a:t>better in the context of economic needs</a:t>
            </a:r>
            <a:r>
              <a:rPr lang="ms-MY" dirty="0"/>
              <a:t>, such as, income and livelihoods, work, food, water and sanitation, shelter, healthcare, education. </a:t>
            </a:r>
          </a:p>
          <a:p>
            <a:r>
              <a:rPr lang="en-US" dirty="0"/>
              <a:t>SDG 16 and SDG 5 relate to Higher Goals of Shariah - </a:t>
            </a:r>
            <a:r>
              <a:rPr lang="ms-MY" dirty="0"/>
              <a:t>Adl (justice and fairness), honor and dignity, freedom of enterprise, expression, and from fear, strife, corruption</a:t>
            </a:r>
            <a:endParaRPr lang="en-US" dirty="0"/>
          </a:p>
          <a:p>
            <a:r>
              <a:rPr lang="ms-MY" dirty="0"/>
              <a:t>Education has a broader connotation in the context of MaS as it includes moral, spiritual and religious education in addition to education and skills to make an agent economically productive</a:t>
            </a:r>
            <a:r>
              <a:rPr lang="en-US" dirty="0"/>
              <a:t> </a:t>
            </a:r>
          </a:p>
          <a:p>
            <a:r>
              <a:rPr lang="en-US" dirty="0"/>
              <a:t>SDGs are faith-neutral, but have a clear moral dimension</a:t>
            </a:r>
          </a:p>
        </p:txBody>
      </p:sp>
    </p:spTree>
    <p:extLst>
      <p:ext uri="{BB962C8B-B14F-4D97-AF65-F5344CB8AC3E}">
        <p14:creationId xmlns:p14="http://schemas.microsoft.com/office/powerpoint/2010/main" val="10197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7">
            <a:extLst>
              <a:ext uri="{FF2B5EF4-FFF2-40B4-BE49-F238E27FC236}">
                <a16:creationId xmlns:a16="http://schemas.microsoft.com/office/drawing/2014/main" xmlns="" id="{BC82E0D7-37D0-4C31-B2DA-233C8F10C9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27546" y="321732"/>
            <a:ext cx="9097524" cy="614897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FDBC2F-E83F-4959-8CBE-9BE56EC01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8069094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Isf for Achieving mas &amp; sdg </a:t>
            </a:r>
          </a:p>
        </p:txBody>
      </p:sp>
      <p:cxnSp>
        <p:nvCxnSpPr>
          <p:cNvPr id="35" name="Straight Connector 29">
            <a:extLst>
              <a:ext uri="{FF2B5EF4-FFF2-40B4-BE49-F238E27FC236}">
                <a16:creationId xmlns:a16="http://schemas.microsoft.com/office/drawing/2014/main" xmlns="" id="{1AD3A364-FD48-4C42-B623-DAD0C3ED6B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C33A64-F4FF-4FC4-81DF-BAE380BB6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8074151" cy="3862971"/>
          </a:xfrm>
        </p:spPr>
        <p:txBody>
          <a:bodyPr>
            <a:normAutofit/>
          </a:bodyPr>
          <a:lstStyle/>
          <a:p>
            <a:r>
              <a:rPr lang="ms-MY" dirty="0">
                <a:solidFill>
                  <a:srgbClr val="FFFFFF"/>
                </a:solidFill>
              </a:rPr>
              <a:t>Conventional sources grossly inadequate to meet the financing needs for achievement of the SDGs (around $5-7 trillion per year through the 15-year time period); Moving beyond public finance, private finance as well as “alternative” finance including philanthropy-driven funds must be tapped</a:t>
            </a:r>
          </a:p>
          <a:p>
            <a:r>
              <a:rPr lang="en-US" dirty="0">
                <a:solidFill>
                  <a:srgbClr val="FFFF00"/>
                </a:solidFill>
              </a:rPr>
              <a:t>A direct linkage may be established between institutions rooted in benevolence and the protection and enrichment of </a:t>
            </a:r>
            <a:r>
              <a:rPr lang="en-US" dirty="0" err="1">
                <a:solidFill>
                  <a:srgbClr val="FFFF00"/>
                </a:solidFill>
              </a:rPr>
              <a:t>maqasid</a:t>
            </a:r>
            <a:r>
              <a:rPr lang="en-US" dirty="0">
                <a:solidFill>
                  <a:srgbClr val="FFFFFF"/>
                </a:solidFill>
              </a:rPr>
              <a:t> (self, faith, intellect, lineage and property) and their corollaries - dignity, self-respect, human brotherhood and social equality, justice, spiritual and moral uplift, need fulfillment, security of life, property and </a:t>
            </a:r>
            <a:r>
              <a:rPr lang="en-US" dirty="0" err="1">
                <a:solidFill>
                  <a:srgbClr val="FFFFFF"/>
                </a:solidFill>
              </a:rPr>
              <a:t>honour</a:t>
            </a:r>
            <a:r>
              <a:rPr lang="en-US" dirty="0">
                <a:solidFill>
                  <a:srgbClr val="FFFFFF"/>
                </a:solidFill>
              </a:rPr>
              <a:t>, freedom, education, employment etc.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6" name="Rectangle 31">
            <a:extLst>
              <a:ext uri="{FF2B5EF4-FFF2-40B4-BE49-F238E27FC236}">
                <a16:creationId xmlns:a16="http://schemas.microsoft.com/office/drawing/2014/main" xmlns="" id="{F9F40211-4307-4706-AE59-83AC153FBF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583348" y="325601"/>
            <a:ext cx="2286920" cy="6145103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7838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2582</Words>
  <Application>Microsoft Office PowerPoint</Application>
  <PresentationFormat>Widescreen</PresentationFormat>
  <Paragraphs>582</Paragraphs>
  <Slides>30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29LTBukra</vt:lpstr>
      <vt:lpstr>Arial</vt:lpstr>
      <vt:lpstr>Calibri</vt:lpstr>
      <vt:lpstr>Tw Cen MT</vt:lpstr>
      <vt:lpstr>Tw Cen MT Condensed</vt:lpstr>
      <vt:lpstr>Wingdings 3</vt:lpstr>
      <vt:lpstr>Integral</vt:lpstr>
      <vt:lpstr>PowerPoint Presentation</vt:lpstr>
      <vt:lpstr>ISLAMIC SOCIAL FINANCE</vt:lpstr>
      <vt:lpstr>Financing to achieve Maqasid al-shariah</vt:lpstr>
      <vt:lpstr>Islamic Vision of Development</vt:lpstr>
      <vt:lpstr>The mas framework</vt:lpstr>
      <vt:lpstr>Contemporary development realities</vt:lpstr>
      <vt:lpstr>The SDG framework</vt:lpstr>
      <vt:lpstr>Mas &amp; Sdg: (mis)alignment</vt:lpstr>
      <vt:lpstr>Isf for Achieving mas &amp; sdg </vt:lpstr>
      <vt:lpstr>zakat for Achieving mas &amp; sdg </vt:lpstr>
      <vt:lpstr>WAQF for Achieving mas &amp; sdg </vt:lpstr>
      <vt:lpstr>MAS, SDG &amp; ottoman waqf</vt:lpstr>
      <vt:lpstr>SDG1 blended with mas: examples</vt:lpstr>
      <vt:lpstr>SDG2 blended with mas: examples</vt:lpstr>
      <vt:lpstr>SDG3 blended with mas: examples</vt:lpstr>
      <vt:lpstr>SDG4 blended with mas: examples</vt:lpstr>
      <vt:lpstr>SDG5 blended with mas: examples</vt:lpstr>
      <vt:lpstr>SDG6 blended with mas: examples</vt:lpstr>
      <vt:lpstr>SDG8 blended with mas: examples</vt:lpstr>
      <vt:lpstr>SDG9 blended with mas: examples</vt:lpstr>
      <vt:lpstr>SDG11 blended with mas: examples</vt:lpstr>
      <vt:lpstr>SDG11 blended with mas: examples</vt:lpstr>
      <vt:lpstr>SDG14&amp;15 blended with mas: examples</vt:lpstr>
      <vt:lpstr>SDG16 blended with mas: examples</vt:lpstr>
      <vt:lpstr>SDG &amp; Contemporary ISF </vt:lpstr>
      <vt:lpstr>SDG &amp; Contemporary ISF </vt:lpstr>
      <vt:lpstr>zakat sector global concerns</vt:lpstr>
      <vt:lpstr>Awqaf sector global concerns</vt:lpstr>
      <vt:lpstr>EMERGING Trends in zakah &amp; awqaf</vt:lpstr>
      <vt:lpstr>Key References: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Obaidullah</dc:creator>
  <cp:lastModifiedBy>Asus</cp:lastModifiedBy>
  <cp:revision>10</cp:revision>
  <dcterms:created xsi:type="dcterms:W3CDTF">2020-08-11T06:32:32Z</dcterms:created>
  <dcterms:modified xsi:type="dcterms:W3CDTF">2020-08-20T19:29:18Z</dcterms:modified>
</cp:coreProperties>
</file>